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661" r:id="rId2"/>
    <p:sldMasterId id="2147483674" r:id="rId3"/>
  </p:sldMasterIdLst>
  <p:notesMasterIdLst>
    <p:notesMasterId r:id="rId36"/>
  </p:notesMasterIdLst>
  <p:handoutMasterIdLst>
    <p:handoutMasterId r:id="rId37"/>
  </p:handoutMasterIdLst>
  <p:sldIdLst>
    <p:sldId id="256" r:id="rId4"/>
    <p:sldId id="257" r:id="rId5"/>
    <p:sldId id="258" r:id="rId6"/>
    <p:sldId id="259" r:id="rId7"/>
    <p:sldId id="279" r:id="rId8"/>
    <p:sldId id="271" r:id="rId9"/>
    <p:sldId id="260" r:id="rId10"/>
    <p:sldId id="261" r:id="rId11"/>
    <p:sldId id="282" r:id="rId12"/>
    <p:sldId id="262" r:id="rId13"/>
    <p:sldId id="283" r:id="rId14"/>
    <p:sldId id="284" r:id="rId15"/>
    <p:sldId id="287" r:id="rId16"/>
    <p:sldId id="286" r:id="rId17"/>
    <p:sldId id="263" r:id="rId18"/>
    <p:sldId id="272" r:id="rId19"/>
    <p:sldId id="273" r:id="rId20"/>
    <p:sldId id="274" r:id="rId21"/>
    <p:sldId id="264" r:id="rId22"/>
    <p:sldId id="265" r:id="rId23"/>
    <p:sldId id="266" r:id="rId24"/>
    <p:sldId id="267" r:id="rId25"/>
    <p:sldId id="277" r:id="rId26"/>
    <p:sldId id="278" r:id="rId27"/>
    <p:sldId id="275" r:id="rId28"/>
    <p:sldId id="276" r:id="rId29"/>
    <p:sldId id="268" r:id="rId30"/>
    <p:sldId id="269" r:id="rId31"/>
    <p:sldId id="280" r:id="rId32"/>
    <p:sldId id="281" r:id="rId33"/>
    <p:sldId id="285" r:id="rId34"/>
    <p:sldId id="270" r:id="rId35"/>
  </p:sldIdLst>
  <p:sldSz cx="12192000" cy="685800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E1A0"/>
    <a:srgbClr val="0099FF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EF903414-75C3-6447-8E21-B812BB1AACB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3CE1FF8-7D03-9ABC-0257-3C6FC701E35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F80CC3-CAF5-4A61-9541-D27CF71C4470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8F870ED-8430-5CE3-D0EF-E78B9E02798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42AF071-28E4-3457-F285-FCA2E2E7A3C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A6E114-70BE-4BC6-931E-2098CE14F6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920123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AF9562-105B-475D-AAF3-D9CEBFDBE26D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C8414F-CF7C-4DC6-B98F-99018D572E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4475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C8414F-CF7C-4DC6-B98F-99018D572E7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3995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C8414F-CF7C-4DC6-B98F-99018D572E7F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8703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C8414F-CF7C-4DC6-B98F-99018D572E7F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6886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C8414F-CF7C-4DC6-B98F-99018D572E7F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1133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C8414F-CF7C-4DC6-B98F-99018D572E7F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2665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C8414F-CF7C-4DC6-B98F-99018D572E7F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3160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.pn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3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7.jpe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1.jpe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5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btipskov" TargetMode="External"/><Relationship Id="rId2" Type="http://schemas.openxmlformats.org/officeDocument/2006/relationships/hyperlink" Target="mailto:bti-fpd@pskov.ru" TargetMode="Externa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itle 1"/>
          <p:cNvSpPr/>
          <p:nvPr/>
        </p:nvSpPr>
        <p:spPr>
          <a:xfrm>
            <a:off x="1507680" y="2611080"/>
            <a:ext cx="9822600" cy="1338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5000" b="1" strike="noStrike" spc="-1" dirty="0">
                <a:solidFill>
                  <a:srgbClr val="0070C0"/>
                </a:solidFill>
                <a:latin typeface="Times New Roman"/>
                <a:ea typeface="DejaVu Sans"/>
              </a:rPr>
              <a:t>Фонд пространственных данных Псковской области</a:t>
            </a:r>
            <a:endParaRPr lang="ru-RU" sz="5000" b="0" strike="noStrike" spc="-1" dirty="0">
              <a:latin typeface="Arial"/>
            </a:endParaRPr>
          </a:p>
        </p:txBody>
      </p:sp>
      <p:sp>
        <p:nvSpPr>
          <p:cNvPr id="115" name="TextBox 4"/>
          <p:cNvSpPr/>
          <p:nvPr/>
        </p:nvSpPr>
        <p:spPr>
          <a:xfrm>
            <a:off x="5775840" y="6334920"/>
            <a:ext cx="643294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Псков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2026</a:t>
            </a:r>
            <a:endParaRPr lang="ru-RU" sz="1400" b="0" strike="noStrike" spc="-1" dirty="0">
              <a:latin typeface="Arial"/>
            </a:endParaRPr>
          </a:p>
        </p:txBody>
      </p:sp>
      <p:pic>
        <p:nvPicPr>
          <p:cNvPr id="116" name="Рисунок 5"/>
          <p:cNvPicPr/>
          <p:nvPr/>
        </p:nvPicPr>
        <p:blipFill>
          <a:blip r:embed="rId2"/>
          <a:stretch/>
        </p:blipFill>
        <p:spPr>
          <a:xfrm>
            <a:off x="308880" y="399600"/>
            <a:ext cx="2429280" cy="1889280"/>
          </a:xfrm>
          <a:prstGeom prst="rect">
            <a:avLst/>
          </a:prstGeom>
          <a:ln w="0">
            <a:noFill/>
          </a:ln>
        </p:spPr>
      </p:pic>
      <p:sp>
        <p:nvSpPr>
          <p:cNvPr id="117" name="Title 1"/>
          <p:cNvSpPr/>
          <p:nvPr/>
        </p:nvSpPr>
        <p:spPr>
          <a:xfrm>
            <a:off x="2823120" y="708840"/>
            <a:ext cx="8581320" cy="1580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 fontScale="97000" lnSpcReduction="10000"/>
          </a:bodyPr>
          <a:lstStyle/>
          <a:p>
            <a:pPr algn="ctr">
              <a:lnSpc>
                <a:spcPct val="90000"/>
              </a:lnSpc>
            </a:pPr>
            <a:r>
              <a:rPr lang="ru-RU" sz="3000" b="0" strike="noStrike" spc="-1" dirty="0">
                <a:solidFill>
                  <a:srgbClr val="0070C0"/>
                </a:solidFill>
                <a:latin typeface="Times New Roman"/>
                <a:ea typeface="DejaVu Sans"/>
              </a:rPr>
              <a:t>Государственное бюджетное учреждение Псковской области </a:t>
            </a:r>
            <a:endParaRPr lang="ru-RU" sz="3000" b="0" strike="noStrike" spc="-1" dirty="0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lang="ru-RU" sz="3000" b="0" strike="noStrike" spc="-1" dirty="0">
                <a:solidFill>
                  <a:srgbClr val="0070C0"/>
                </a:solidFill>
                <a:latin typeface="Times New Roman"/>
                <a:ea typeface="DejaVu Sans"/>
              </a:rPr>
              <a:t>«Бюро технической инвентаризации и государственной кадастровой оценки»</a:t>
            </a:r>
            <a:endParaRPr lang="ru-RU" sz="3000" b="0" strike="noStrike" spc="-1" dirty="0">
              <a:latin typeface="Arial"/>
            </a:endParaRPr>
          </a:p>
        </p:txBody>
      </p:sp>
      <p:sp>
        <p:nvSpPr>
          <p:cNvPr id="118" name="Прямая соединительная линия 10"/>
          <p:cNvSpPr/>
          <p:nvPr/>
        </p:nvSpPr>
        <p:spPr>
          <a:xfrm>
            <a:off x="695880" y="2491200"/>
            <a:ext cx="10800000" cy="360"/>
          </a:xfrm>
          <a:prstGeom prst="line">
            <a:avLst/>
          </a:prstGeom>
          <a:ln w="63500">
            <a:solidFill>
              <a:srgbClr val="2F55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19" name="Рисунок 8"/>
          <p:cNvPicPr/>
          <p:nvPr/>
        </p:nvPicPr>
        <p:blipFill>
          <a:blip r:embed="rId3"/>
          <a:stretch/>
        </p:blipFill>
        <p:spPr>
          <a:xfrm>
            <a:off x="695880" y="3899520"/>
            <a:ext cx="10799280" cy="2434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Рисунок 10"/>
          <p:cNvPicPr/>
          <p:nvPr/>
        </p:nvPicPr>
        <p:blipFill>
          <a:blip r:embed="rId2"/>
          <a:stretch/>
        </p:blipFill>
        <p:spPr>
          <a:xfrm>
            <a:off x="8405280" y="1689120"/>
            <a:ext cx="3458160" cy="4984560"/>
          </a:xfrm>
          <a:prstGeom prst="rect">
            <a:avLst/>
          </a:prstGeom>
          <a:ln w="0">
            <a:noFill/>
          </a:ln>
        </p:spPr>
      </p:pic>
      <p:pic>
        <p:nvPicPr>
          <p:cNvPr id="156" name="Рисунок 20"/>
          <p:cNvPicPr/>
          <p:nvPr/>
        </p:nvPicPr>
        <p:blipFill>
          <a:blip r:embed="rId3"/>
          <a:stretch/>
        </p:blipFill>
        <p:spPr>
          <a:xfrm>
            <a:off x="410760" y="1689120"/>
            <a:ext cx="3458160" cy="4964400"/>
          </a:xfrm>
          <a:prstGeom prst="rect">
            <a:avLst/>
          </a:prstGeom>
          <a:ln w="0">
            <a:noFill/>
          </a:ln>
        </p:spPr>
      </p:pic>
      <p:pic>
        <p:nvPicPr>
          <p:cNvPr id="157" name="Рисунок 12"/>
          <p:cNvPicPr/>
          <p:nvPr/>
        </p:nvPicPr>
        <p:blipFill>
          <a:blip r:embed="rId4"/>
          <a:stretch/>
        </p:blipFill>
        <p:spPr>
          <a:xfrm>
            <a:off x="3605760" y="2336040"/>
            <a:ext cx="4979880" cy="2832120"/>
          </a:xfrm>
          <a:prstGeom prst="rect">
            <a:avLst/>
          </a:prstGeom>
          <a:ln w="0">
            <a:noFill/>
          </a:ln>
          <a:effectLst>
            <a:outerShdw blurRad="50760" dist="37674" dir="81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58" name="Прямоугольник 9"/>
          <p:cNvSpPr/>
          <p:nvPr/>
        </p:nvSpPr>
        <p:spPr>
          <a:xfrm>
            <a:off x="2455560" y="199080"/>
            <a:ext cx="8001720" cy="1258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Ортофотопланы </a:t>
            </a:r>
            <a:endParaRPr lang="ru-RU" sz="35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Масштаб 1:500, система координат СК-60-1, 2023</a:t>
            </a:r>
            <a:endParaRPr lang="ru-RU" sz="2500" b="0" strike="noStrike" spc="-1" dirty="0">
              <a:latin typeface="Arial"/>
            </a:endParaRPr>
          </a:p>
        </p:txBody>
      </p:sp>
      <p:sp>
        <p:nvSpPr>
          <p:cNvPr id="159" name="Заголовок 1"/>
          <p:cNvSpPr/>
          <p:nvPr/>
        </p:nvSpPr>
        <p:spPr>
          <a:xfrm>
            <a:off x="4037220" y="5168160"/>
            <a:ext cx="4116960" cy="62784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Плюсса и населенные пункты (7) Плюсского муниципального округа</a:t>
            </a:r>
            <a:endParaRPr lang="ru-RU" b="0" strike="noStrike" spc="-1" dirty="0">
              <a:latin typeface="Arial"/>
            </a:endParaRPr>
          </a:p>
        </p:txBody>
      </p:sp>
      <p:pic>
        <p:nvPicPr>
          <p:cNvPr id="160" name="Рисунок 2"/>
          <p:cNvPicPr/>
          <p:nvPr/>
        </p:nvPicPr>
        <p:blipFill>
          <a:blip r:embed="rId5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  <p:sp>
        <p:nvSpPr>
          <p:cNvPr id="161" name="Заголовок 1"/>
          <p:cNvSpPr/>
          <p:nvPr/>
        </p:nvSpPr>
        <p:spPr>
          <a:xfrm>
            <a:off x="4288320" y="6045841"/>
            <a:ext cx="4116960" cy="62784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90000"/>
              </a:lnSpc>
            </a:pPr>
            <a:r>
              <a:rPr lang="ru-RU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Населенные пункты (102) Печорского  муниципального округа</a:t>
            </a:r>
            <a:endParaRPr lang="ru-RU" b="0" strike="noStrike" spc="-1" dirty="0">
              <a:latin typeface="Arial"/>
            </a:endParaRPr>
          </a:p>
        </p:txBody>
      </p:sp>
      <p:sp>
        <p:nvSpPr>
          <p:cNvPr id="162" name="Заголовок 1"/>
          <p:cNvSpPr/>
          <p:nvPr/>
        </p:nvSpPr>
        <p:spPr>
          <a:xfrm>
            <a:off x="3795248" y="1626665"/>
            <a:ext cx="3917918" cy="62685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>
              <a:lnSpc>
                <a:spcPct val="90000"/>
              </a:lnSpc>
            </a:pPr>
            <a:r>
              <a:rPr lang="ru-RU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Гдов и населенные пункты (205) Гдовского муниципального округа</a:t>
            </a:r>
            <a:endParaRPr lang="ru-RU" b="0" strike="noStrike" spc="-1" dirty="0"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94E5C4-9EEE-8D34-E112-687DD8D82217}"/>
              </a:ext>
            </a:extLst>
          </p:cNvPr>
          <p:cNvSpPr txBox="1"/>
          <p:nvPr/>
        </p:nvSpPr>
        <p:spPr>
          <a:xfrm>
            <a:off x="730925" y="1207027"/>
            <a:ext cx="10046565" cy="5101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Аэрофотосъемка на территорию Гдовского муниципального округа выполнена специалистами филиала ППК «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Роскадастр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» «Аэрогеодезия» с использованием беспилотного аэросъемочного комплекса «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Геоскан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201».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E80D9B17-0152-2B07-9B33-A30F9ABDDD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8" t="5113" r="2565"/>
          <a:stretch/>
        </p:blipFill>
        <p:spPr>
          <a:xfrm>
            <a:off x="664018" y="1770005"/>
            <a:ext cx="3200593" cy="4858877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CD24797-564D-70BD-84B4-BB34B5235E04}"/>
              </a:ext>
            </a:extLst>
          </p:cNvPr>
          <p:cNvSpPr/>
          <p:nvPr/>
        </p:nvSpPr>
        <p:spPr>
          <a:xfrm>
            <a:off x="2533651" y="5067300"/>
            <a:ext cx="781564" cy="222250"/>
          </a:xfrm>
          <a:prstGeom prst="rect">
            <a:avLst/>
          </a:prstGeom>
          <a:solidFill>
            <a:srgbClr val="96E1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C0DA4C86-755C-F7F7-69BB-5BC63379A13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833" y="4338837"/>
            <a:ext cx="4224022" cy="2320083"/>
          </a:xfrm>
          <a:prstGeom prst="rect">
            <a:avLst/>
          </a:prstGeom>
        </p:spPr>
      </p:pic>
      <p:sp>
        <p:nvSpPr>
          <p:cNvPr id="16" name="Прямоугольник 9">
            <a:extLst>
              <a:ext uri="{FF2B5EF4-FFF2-40B4-BE49-F238E27FC236}">
                <a16:creationId xmlns:a16="http://schemas.microsoft.com/office/drawing/2014/main" id="{89A51443-668C-9C14-85F2-37B6B171F0D6}"/>
              </a:ext>
            </a:extLst>
          </p:cNvPr>
          <p:cNvSpPr/>
          <p:nvPr/>
        </p:nvSpPr>
        <p:spPr>
          <a:xfrm>
            <a:off x="2455560" y="199080"/>
            <a:ext cx="8001720" cy="1258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trike="noStrike" spc="-1" dirty="0" err="1">
                <a:solidFill>
                  <a:srgbClr val="4472C4"/>
                </a:solidFill>
                <a:latin typeface="Times New Roman"/>
                <a:ea typeface="DejaVu Sans"/>
              </a:rPr>
              <a:t>Ортофотопланы</a:t>
            </a:r>
            <a:r>
              <a:rPr lang="ru-RU" sz="3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 </a:t>
            </a:r>
            <a:endParaRPr lang="ru-RU" sz="35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Масштаб 1:500, система координат СК-60-1 2024</a:t>
            </a:r>
            <a:endParaRPr lang="ru-RU" sz="2500" b="0" strike="noStrike" spc="-1" dirty="0">
              <a:latin typeface="Arial"/>
            </a:endParaRPr>
          </a:p>
        </p:txBody>
      </p:sp>
      <p:pic>
        <p:nvPicPr>
          <p:cNvPr id="18" name="Рисунок 2">
            <a:extLst>
              <a:ext uri="{FF2B5EF4-FFF2-40B4-BE49-F238E27FC236}">
                <a16:creationId xmlns:a16="http://schemas.microsoft.com/office/drawing/2014/main" id="{31C760A9-14AA-3AE9-CD0E-07CB3D16735C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50A7048-D6AC-4E83-8CB6-B71CAC59F7E1}"/>
              </a:ext>
            </a:extLst>
          </p:cNvPr>
          <p:cNvSpPr txBox="1"/>
          <p:nvPr/>
        </p:nvSpPr>
        <p:spPr>
          <a:xfrm>
            <a:off x="2145435" y="1201938"/>
            <a:ext cx="100465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Аэрофотосъемка на территорию Себежского муниципального округа выполнена специалистами ООО «Авиационные роботы» с использованием беспилотного аэросъемочного комплекса «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Геоскан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201».</a:t>
            </a:r>
          </a:p>
        </p:txBody>
      </p:sp>
      <p:sp>
        <p:nvSpPr>
          <p:cNvPr id="22" name="Заголовок 1">
            <a:extLst>
              <a:ext uri="{FF2B5EF4-FFF2-40B4-BE49-F238E27FC236}">
                <a16:creationId xmlns:a16="http://schemas.microsoft.com/office/drawing/2014/main" id="{BAAAAB3D-6111-F9B4-D444-84D93DF1D862}"/>
              </a:ext>
            </a:extLst>
          </p:cNvPr>
          <p:cNvSpPr/>
          <p:nvPr/>
        </p:nvSpPr>
        <p:spPr>
          <a:xfrm>
            <a:off x="4404229" y="1727165"/>
            <a:ext cx="3125230" cy="461665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spc="-1" dirty="0">
                <a:solidFill>
                  <a:srgbClr val="4472C4"/>
                </a:solidFill>
                <a:latin typeface="Times New Roman"/>
                <a:ea typeface="DejaVu Sans"/>
              </a:rPr>
              <a:t>Себежс</a:t>
            </a:r>
            <a:r>
              <a:rPr lang="ru-RU" sz="20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кий муниципальный округ 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F4A1684-C1C9-FAD1-90E3-B6311B0E9B13}"/>
              </a:ext>
            </a:extLst>
          </p:cNvPr>
          <p:cNvSpPr txBox="1"/>
          <p:nvPr/>
        </p:nvSpPr>
        <p:spPr>
          <a:xfrm>
            <a:off x="4404229" y="2777010"/>
            <a:ext cx="31252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effectLst/>
                <a:latin typeface="Arial" panose="020B0604020202020204" pitchFamily="34" charset="0"/>
                <a:ea typeface="Times New Roman CYR" panose="02020603050405020304" pitchFamily="18" charset="0"/>
                <a:cs typeface="Arial" panose="020B0604020202020204" pitchFamily="34" charset="0"/>
              </a:rPr>
              <a:t>Ортофотопланы на территорию </a:t>
            </a:r>
          </a:p>
          <a:p>
            <a:r>
              <a:rPr lang="ru-RU" sz="1200" dirty="0">
                <a:effectLst/>
                <a:latin typeface="Arial" panose="020B0604020202020204" pitchFamily="34" charset="0"/>
                <a:ea typeface="Times New Roman CYR" panose="02020603050405020304" pitchFamily="18" charset="0"/>
                <a:cs typeface="Arial" panose="020B0604020202020204" pitchFamily="34" charset="0"/>
              </a:rPr>
              <a:t>177 населенных пунктов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городских поселений «Идрица» и «Сосновый Бор»</a:t>
            </a: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3EA98CB6-7861-9302-16E4-07FDBB3195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5" r="5219" b="2807"/>
          <a:stretch/>
        </p:blipFill>
        <p:spPr>
          <a:xfrm>
            <a:off x="8078855" y="1426828"/>
            <a:ext cx="3729419" cy="5202054"/>
          </a:xfrm>
          <a:prstGeom prst="rect">
            <a:avLst/>
          </a:prstGeom>
        </p:spPr>
      </p:pic>
      <p:sp>
        <p:nvSpPr>
          <p:cNvPr id="39" name="Заголовок 1">
            <a:extLst>
              <a:ext uri="{FF2B5EF4-FFF2-40B4-BE49-F238E27FC236}">
                <a16:creationId xmlns:a16="http://schemas.microsoft.com/office/drawing/2014/main" id="{5A9A5781-3CB0-DA4F-B7C6-0763BC693FE0}"/>
              </a:ext>
            </a:extLst>
          </p:cNvPr>
          <p:cNvSpPr/>
          <p:nvPr/>
        </p:nvSpPr>
        <p:spPr>
          <a:xfrm>
            <a:off x="3779241" y="2273837"/>
            <a:ext cx="2665808" cy="461665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spc="-1" dirty="0">
                <a:solidFill>
                  <a:srgbClr val="4472C4"/>
                </a:solidFill>
                <a:latin typeface="Times New Roman"/>
                <a:ea typeface="DejaVu Sans"/>
              </a:rPr>
              <a:t>ГП «Сосновый Бор»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40" name="Заголовок 1">
            <a:extLst>
              <a:ext uri="{FF2B5EF4-FFF2-40B4-BE49-F238E27FC236}">
                <a16:creationId xmlns:a16="http://schemas.microsoft.com/office/drawing/2014/main" id="{58B2BB02-DBF5-B1A9-E348-E02743485988}"/>
              </a:ext>
            </a:extLst>
          </p:cNvPr>
          <p:cNvSpPr/>
          <p:nvPr/>
        </p:nvSpPr>
        <p:spPr>
          <a:xfrm>
            <a:off x="6245157" y="3835664"/>
            <a:ext cx="1833698" cy="461665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spc="-1" dirty="0">
                <a:solidFill>
                  <a:srgbClr val="4472C4"/>
                </a:solidFill>
                <a:latin typeface="Times New Roman"/>
                <a:ea typeface="DejaVu Sans"/>
              </a:rPr>
              <a:t>ГП «Идрица»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EA0475-8D98-E428-3BF3-763E31F6DF87}"/>
              </a:ext>
            </a:extLst>
          </p:cNvPr>
          <p:cNvSpPr txBox="1"/>
          <p:nvPr/>
        </p:nvSpPr>
        <p:spPr>
          <a:xfrm>
            <a:off x="2455560" y="4966383"/>
            <a:ext cx="10832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n>
                  <a:solidFill>
                    <a:schemeClr val="bg1"/>
                  </a:solidFill>
                </a:ln>
                <a:latin typeface="T132" panose="02000000000000000000" pitchFamily="2" charset="0"/>
                <a:cs typeface="Arial" panose="020B0604020202020204" pitchFamily="34" charset="0"/>
              </a:rPr>
              <a:t>Сосновый Бор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051A04-9550-6247-37B1-DE54A04FDA91}"/>
              </a:ext>
            </a:extLst>
          </p:cNvPr>
          <p:cNvSpPr txBox="1"/>
          <p:nvPr/>
        </p:nvSpPr>
        <p:spPr>
          <a:xfrm>
            <a:off x="2455560" y="4966383"/>
            <a:ext cx="10832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T132" panose="02000000000000000000" pitchFamily="2" charset="0"/>
                <a:cs typeface="Arial" panose="020B0604020202020204" pitchFamily="34" charset="0"/>
              </a:rPr>
              <a:t>Сосновый Бор</a:t>
            </a:r>
          </a:p>
        </p:txBody>
      </p:sp>
    </p:spTree>
    <p:extLst>
      <p:ext uri="{BB962C8B-B14F-4D97-AF65-F5344CB8AC3E}">
        <p14:creationId xmlns:p14="http://schemas.microsoft.com/office/powerpoint/2010/main" val="1554784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0CB7686-BF75-0971-1646-385AB150F96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59" y="2831841"/>
            <a:ext cx="5684425" cy="382167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F747851-A411-C75F-0D2B-7C69B274AD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985" y="1688241"/>
            <a:ext cx="5850455" cy="4965279"/>
          </a:xfrm>
          <a:prstGeom prst="rect">
            <a:avLst/>
          </a:prstGeom>
        </p:spPr>
      </p:pic>
      <p:sp>
        <p:nvSpPr>
          <p:cNvPr id="6" name="Прямоугольник 9">
            <a:extLst>
              <a:ext uri="{FF2B5EF4-FFF2-40B4-BE49-F238E27FC236}">
                <a16:creationId xmlns:a16="http://schemas.microsoft.com/office/drawing/2014/main" id="{ECE43895-DCB5-518B-6198-9E2B06E8A1D4}"/>
              </a:ext>
            </a:extLst>
          </p:cNvPr>
          <p:cNvSpPr/>
          <p:nvPr/>
        </p:nvSpPr>
        <p:spPr>
          <a:xfrm>
            <a:off x="2455560" y="199080"/>
            <a:ext cx="8001720" cy="1258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trike="noStrike" spc="-1" dirty="0" err="1">
                <a:solidFill>
                  <a:srgbClr val="4472C4"/>
                </a:solidFill>
                <a:latin typeface="Times New Roman"/>
                <a:ea typeface="DejaVu Sans"/>
              </a:rPr>
              <a:t>Ортофотопланы</a:t>
            </a:r>
            <a:r>
              <a:rPr lang="ru-RU" sz="3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 </a:t>
            </a:r>
            <a:endParaRPr lang="ru-RU" sz="35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Масштаб 1:500, система координат СК-60-2 2024</a:t>
            </a:r>
            <a:endParaRPr lang="ru-RU" sz="2500" b="0" strike="noStrike" spc="-1" dirty="0">
              <a:latin typeface="Arial"/>
            </a:endParaRPr>
          </a:p>
        </p:txBody>
      </p:sp>
      <p:pic>
        <p:nvPicPr>
          <p:cNvPr id="7" name="Рисунок 2">
            <a:extLst>
              <a:ext uri="{FF2B5EF4-FFF2-40B4-BE49-F238E27FC236}">
                <a16:creationId xmlns:a16="http://schemas.microsoft.com/office/drawing/2014/main" id="{1DFBE3FD-3D83-BEE0-0CA0-93910B98A7B2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B8BFD18-3415-7706-56B6-4D2DD1C50684}"/>
              </a:ext>
            </a:extLst>
          </p:cNvPr>
          <p:cNvSpPr txBox="1"/>
          <p:nvPr/>
        </p:nvSpPr>
        <p:spPr>
          <a:xfrm>
            <a:off x="730925" y="1207027"/>
            <a:ext cx="100465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cs typeface="Courier New" panose="02070309020205020404" pitchFamily="49" charset="0"/>
              </a:rPr>
              <a:t>Аэрофотосъемка на территорию Невельского муниципального округа выполнена специалистами ООО «Авиационные роботы» с использованием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беспилотного аэросъемочного комплекса «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Геоскан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201».</a:t>
            </a:r>
            <a:endParaRPr lang="ru-RU" sz="1200" dirty="0">
              <a:cs typeface="Courier New" panose="02070309020205020404" pitchFamily="49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345BB2-EF41-29DE-E291-7061B3DE841B}"/>
              </a:ext>
            </a:extLst>
          </p:cNvPr>
          <p:cNvSpPr txBox="1"/>
          <p:nvPr/>
        </p:nvSpPr>
        <p:spPr>
          <a:xfrm>
            <a:off x="730925" y="2173021"/>
            <a:ext cx="5282059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200" dirty="0">
                <a:effectLst/>
                <a:ea typeface="Times New Roman CYR" panose="02020603050405020304" pitchFamily="18" charset="0"/>
                <a:cs typeface="Courier New" panose="02070309020205020404" pitchFamily="49" charset="0"/>
              </a:rPr>
              <a:t>Ортофотопланы на </a:t>
            </a:r>
            <a:r>
              <a:rPr lang="ru-RU" sz="1200" dirty="0">
                <a:cs typeface="Courier New" panose="02070309020205020404" pitchFamily="49" charset="0"/>
              </a:rPr>
              <a:t>территорию 235 населенных пунктов бывших сельских поселений «Артемовская волость», «Ивановская волость» и «</a:t>
            </a:r>
            <a:r>
              <a:rPr lang="ru-RU" sz="1200" dirty="0" err="1">
                <a:cs typeface="Courier New" panose="02070309020205020404" pitchFamily="49" charset="0"/>
              </a:rPr>
              <a:t>Усть-Долысская</a:t>
            </a:r>
            <a:r>
              <a:rPr lang="ru-RU" sz="1200" dirty="0">
                <a:cs typeface="Courier New" panose="02070309020205020404" pitchFamily="49" charset="0"/>
              </a:rPr>
              <a:t> волость»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E37579C3-A22C-CF62-E73E-BEE9A78B5DAF}"/>
              </a:ext>
            </a:extLst>
          </p:cNvPr>
          <p:cNvSpPr/>
          <p:nvPr/>
        </p:nvSpPr>
        <p:spPr>
          <a:xfrm>
            <a:off x="922974" y="1711356"/>
            <a:ext cx="4495594" cy="461665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spc="-1" dirty="0">
                <a:solidFill>
                  <a:srgbClr val="4472C4"/>
                </a:solidFill>
                <a:latin typeface="Times New Roman"/>
                <a:ea typeface="DejaVu Sans"/>
              </a:rPr>
              <a:t>Невельс</a:t>
            </a:r>
            <a:r>
              <a:rPr lang="ru-RU" sz="20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кий муниципальный округ </a:t>
            </a:r>
            <a:endParaRPr lang="ru-RU" sz="20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73933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C91E7B-39A2-09C2-E56C-C86F23D24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5828A89-71BF-7E14-CA02-23C28BCE669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118" y="828540"/>
            <a:ext cx="4486643" cy="5860424"/>
          </a:xfrm>
          <a:prstGeom prst="rect">
            <a:avLst/>
          </a:prstGeom>
        </p:spPr>
      </p:pic>
      <p:sp>
        <p:nvSpPr>
          <p:cNvPr id="6" name="Прямоугольник 9">
            <a:extLst>
              <a:ext uri="{FF2B5EF4-FFF2-40B4-BE49-F238E27FC236}">
                <a16:creationId xmlns:a16="http://schemas.microsoft.com/office/drawing/2014/main" id="{26B457E9-2587-3F69-D8EA-BF5D35343345}"/>
              </a:ext>
            </a:extLst>
          </p:cNvPr>
          <p:cNvSpPr/>
          <p:nvPr/>
        </p:nvSpPr>
        <p:spPr>
          <a:xfrm>
            <a:off x="2211058" y="168840"/>
            <a:ext cx="5282060" cy="17288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trike="noStrike" spc="-1" dirty="0" err="1">
                <a:solidFill>
                  <a:srgbClr val="4472C4"/>
                </a:solidFill>
                <a:latin typeface="Times New Roman"/>
                <a:ea typeface="DejaVu Sans"/>
              </a:rPr>
              <a:t>Ортофотопланы</a:t>
            </a:r>
            <a:r>
              <a:rPr lang="ru-RU" sz="3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 </a:t>
            </a:r>
            <a:endParaRPr lang="ru-RU" sz="35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Масштаб 1:500, </a:t>
            </a:r>
          </a:p>
          <a:p>
            <a:pPr algn="ctr">
              <a:lnSpc>
                <a:spcPct val="100000"/>
              </a:lnSpc>
            </a:pPr>
            <a:r>
              <a:rPr lang="ru-RU" sz="2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система координат СК-60-2 2025</a:t>
            </a:r>
            <a:endParaRPr lang="ru-RU" sz="2500" b="0" strike="noStrike" spc="-1" dirty="0">
              <a:latin typeface="Arial"/>
            </a:endParaRPr>
          </a:p>
        </p:txBody>
      </p:sp>
      <p:pic>
        <p:nvPicPr>
          <p:cNvPr id="7" name="Рисунок 2">
            <a:extLst>
              <a:ext uri="{FF2B5EF4-FFF2-40B4-BE49-F238E27FC236}">
                <a16:creationId xmlns:a16="http://schemas.microsoft.com/office/drawing/2014/main" id="{4063CF7F-04C9-8140-94CB-FC9998FF5DC9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D6A045-4849-B0E0-A955-7FCCB8DE5070}"/>
              </a:ext>
            </a:extLst>
          </p:cNvPr>
          <p:cNvSpPr txBox="1"/>
          <p:nvPr/>
        </p:nvSpPr>
        <p:spPr>
          <a:xfrm>
            <a:off x="884034" y="2107567"/>
            <a:ext cx="6171350" cy="9237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>
              <a:lnSpc>
                <a:spcPct val="115000"/>
              </a:lnSpc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Аэрофотосъемка на территорию Дедовичского муниципального округа (окрестности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рп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. Дедовичи и д. Ясски) выполнена специалистами ООО «Авиационные роботы» с использованием беспилотного аэросъемочного комплекса «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Геоскан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201».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B7F36194-B785-3B7C-12B4-0CE176CC5C19}"/>
              </a:ext>
            </a:extLst>
          </p:cNvPr>
          <p:cNvSpPr/>
          <p:nvPr/>
        </p:nvSpPr>
        <p:spPr>
          <a:xfrm>
            <a:off x="1062219" y="1645902"/>
            <a:ext cx="5490991" cy="461665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spc="-1" dirty="0">
                <a:solidFill>
                  <a:srgbClr val="4472C4"/>
                </a:solidFill>
                <a:latin typeface="Times New Roman"/>
                <a:ea typeface="DejaVu Sans"/>
              </a:rPr>
              <a:t>Дедовичский</a:t>
            </a:r>
            <a:r>
              <a:rPr lang="ru-RU" sz="20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 </a:t>
            </a:r>
            <a:r>
              <a:rPr lang="ru-RU" sz="2000" b="1" spc="-1" dirty="0">
                <a:solidFill>
                  <a:srgbClr val="4472C4"/>
                </a:solidFill>
                <a:latin typeface="Times New Roman"/>
              </a:rPr>
              <a:t>муниципальный округ</a:t>
            </a:r>
            <a:r>
              <a:rPr lang="ru-RU" sz="20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 </a:t>
            </a:r>
            <a:endParaRPr lang="ru-RU" sz="2000" b="0" strike="noStrike" spc="-1" dirty="0">
              <a:latin typeface="Arial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87BCD90-AB6B-3136-FC00-2ADEBFE6C6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8" t="3858" r="12986" b="7402"/>
          <a:stretch>
            <a:fillRect/>
          </a:stretch>
        </p:blipFill>
        <p:spPr>
          <a:xfrm>
            <a:off x="992432" y="3007460"/>
            <a:ext cx="5816740" cy="3681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1003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445D902-824E-B4F7-2210-E9AF610F8C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5" t="5873" r="29431" b="12539"/>
          <a:stretch>
            <a:fillRect/>
          </a:stretch>
        </p:blipFill>
        <p:spPr>
          <a:xfrm>
            <a:off x="7641771" y="869007"/>
            <a:ext cx="4244254" cy="5595259"/>
          </a:xfrm>
          <a:prstGeom prst="rect">
            <a:avLst/>
          </a:prstGeom>
        </p:spPr>
      </p:pic>
      <p:sp>
        <p:nvSpPr>
          <p:cNvPr id="7" name="Прямоугольник 9">
            <a:extLst>
              <a:ext uri="{FF2B5EF4-FFF2-40B4-BE49-F238E27FC236}">
                <a16:creationId xmlns:a16="http://schemas.microsoft.com/office/drawing/2014/main" id="{46DB9904-5636-13EB-1863-0FB31D7FDD24}"/>
              </a:ext>
            </a:extLst>
          </p:cNvPr>
          <p:cNvSpPr/>
          <p:nvPr/>
        </p:nvSpPr>
        <p:spPr>
          <a:xfrm>
            <a:off x="1946237" y="283342"/>
            <a:ext cx="6871192" cy="1258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Ортофотопланы </a:t>
            </a:r>
            <a:endParaRPr lang="ru-RU" sz="35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Масштаб 1:500, система координат СК-60-1, </a:t>
            </a:r>
          </a:p>
          <a:p>
            <a:pPr algn="ctr">
              <a:lnSpc>
                <a:spcPct val="100000"/>
              </a:lnSpc>
            </a:pPr>
            <a:r>
              <a:rPr lang="ru-RU" sz="2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2023 и 2025 гг.</a:t>
            </a:r>
            <a:endParaRPr lang="ru-RU" sz="2500" b="0" strike="noStrike" spc="-1" dirty="0">
              <a:latin typeface="Arial"/>
            </a:endParaRPr>
          </a:p>
        </p:txBody>
      </p:sp>
      <p:pic>
        <p:nvPicPr>
          <p:cNvPr id="9" name="Рисунок 2">
            <a:extLst>
              <a:ext uri="{FF2B5EF4-FFF2-40B4-BE49-F238E27FC236}">
                <a16:creationId xmlns:a16="http://schemas.microsoft.com/office/drawing/2014/main" id="{61D98E50-599F-18ED-D41C-3357D5997556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1426B0BF-A686-797C-1446-51A30546DAD3}"/>
              </a:ext>
            </a:extLst>
          </p:cNvPr>
          <p:cNvSpPr/>
          <p:nvPr/>
        </p:nvSpPr>
        <p:spPr>
          <a:xfrm>
            <a:off x="3411721" y="1570390"/>
            <a:ext cx="5448600" cy="5101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>
              <a:lnSpc>
                <a:spcPct val="90000"/>
              </a:lnSpc>
            </a:pPr>
            <a:r>
              <a:rPr lang="ru-RU" sz="20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Гдовский муниципальный округ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C6EB5A-3F0C-BF2C-F19D-077D570A0AA6}"/>
              </a:ext>
            </a:extLst>
          </p:cNvPr>
          <p:cNvSpPr txBox="1"/>
          <p:nvPr/>
        </p:nvSpPr>
        <p:spPr>
          <a:xfrm>
            <a:off x="645775" y="2969745"/>
            <a:ext cx="6954350" cy="113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>
              <a:lnSpc>
                <a:spcPct val="115000"/>
              </a:lnSpc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Аэрофотосъемка на территорию 205 населенных пунктов городского поселения «Гдов», сельских поселений «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Добручинская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волость», «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Спицинская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волость» и «Полновская волость» Гдовского муниципального округа выполнена в 2023 году специалистами филиала ППК «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Роскадастр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» «Аэрогеодезия» с использованием беспилотного аэросъемочного комплекса «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Геоскан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201».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CB8EB69-E15C-9E2F-40EA-47153FE0CA23}"/>
              </a:ext>
            </a:extLst>
          </p:cNvPr>
          <p:cNvSpPr txBox="1"/>
          <p:nvPr/>
        </p:nvSpPr>
        <p:spPr>
          <a:xfrm>
            <a:off x="645775" y="4442804"/>
            <a:ext cx="6954350" cy="113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>
              <a:lnSpc>
                <a:spcPct val="115000"/>
              </a:lnSpc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Аэрофотосъемка на территорию 121 населенного пункта сельских поселений «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Плесновская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волость», «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Самолвовская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волость», «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Черневская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волость» и «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Юшкинская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волость» Гдовского муниципального округа выполнена в 2025 году специалистами ООО "Авиационные роботы «с использованием беспилотного аэросъемочного комплекса «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Геоскан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201».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56B82A-78DC-CFE6-A1DB-AA118D5FC4ED}"/>
              </a:ext>
            </a:extLst>
          </p:cNvPr>
          <p:cNvSpPr txBox="1"/>
          <p:nvPr/>
        </p:nvSpPr>
        <p:spPr>
          <a:xfrm>
            <a:off x="687421" y="5915864"/>
            <a:ext cx="6954350" cy="499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>
              <a:lnSpc>
                <a:spcPct val="115000"/>
              </a:lnSpc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Копии всех ортофотопланов, находящихся на хранении в ФПД ПО переданы в ППК «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Роскадастр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» и включены в состав Единой электронной картографической основы (ЕЭКО).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213F40-AD14-5F29-CB41-3644BB14C099}"/>
              </a:ext>
            </a:extLst>
          </p:cNvPr>
          <p:cNvSpPr/>
          <p:nvPr/>
        </p:nvSpPr>
        <p:spPr>
          <a:xfrm>
            <a:off x="687421" y="2156055"/>
            <a:ext cx="6954349" cy="5101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indent="450215">
              <a:lnSpc>
                <a:spcPct val="115000"/>
              </a:lnSpc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Гдов и населенные пункты Гдовского муниципального округа полностью обеспечены ортофотопланами. </a:t>
            </a:r>
          </a:p>
        </p:txBody>
      </p:sp>
    </p:spTree>
    <p:extLst>
      <p:ext uri="{BB962C8B-B14F-4D97-AF65-F5344CB8AC3E}">
        <p14:creationId xmlns:p14="http://schemas.microsoft.com/office/powerpoint/2010/main" val="29184809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Рисунок 12"/>
          <p:cNvPicPr/>
          <p:nvPr/>
        </p:nvPicPr>
        <p:blipFill>
          <a:blip r:embed="rId2"/>
          <a:stretch/>
        </p:blipFill>
        <p:spPr>
          <a:xfrm>
            <a:off x="8380800" y="1534680"/>
            <a:ext cx="3606480" cy="5160240"/>
          </a:xfrm>
          <a:prstGeom prst="rect">
            <a:avLst/>
          </a:prstGeom>
          <a:ln w="0">
            <a:noFill/>
          </a:ln>
        </p:spPr>
      </p:pic>
      <p:sp>
        <p:nvSpPr>
          <p:cNvPr id="164" name="Прямоугольник 4"/>
          <p:cNvSpPr/>
          <p:nvPr/>
        </p:nvSpPr>
        <p:spPr>
          <a:xfrm>
            <a:off x="2181960" y="259560"/>
            <a:ext cx="8001720" cy="852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trike="noStrike" spc="-1" dirty="0" err="1">
                <a:solidFill>
                  <a:srgbClr val="4472C4"/>
                </a:solidFill>
                <a:latin typeface="Times New Roman"/>
                <a:ea typeface="DejaVu Sans"/>
              </a:rPr>
              <a:t>Ортофотопланы</a:t>
            </a:r>
            <a:endParaRPr lang="ru-RU" sz="35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Точность и детальность отображения</a:t>
            </a:r>
            <a:endParaRPr lang="ru-RU" sz="2500" b="0" strike="noStrike" spc="-1" dirty="0">
              <a:latin typeface="Arial"/>
            </a:endParaRPr>
          </a:p>
        </p:txBody>
      </p:sp>
      <p:pic>
        <p:nvPicPr>
          <p:cNvPr id="165" name="Рисунок 6"/>
          <p:cNvPicPr/>
          <p:nvPr/>
        </p:nvPicPr>
        <p:blipFill>
          <a:blip r:embed="rId3"/>
          <a:stretch/>
        </p:blipFill>
        <p:spPr>
          <a:xfrm>
            <a:off x="767880" y="1542600"/>
            <a:ext cx="7857360" cy="5152320"/>
          </a:xfrm>
          <a:prstGeom prst="rect">
            <a:avLst/>
          </a:prstGeom>
          <a:ln w="0">
            <a:noFill/>
          </a:ln>
        </p:spPr>
      </p:pic>
      <p:pic>
        <p:nvPicPr>
          <p:cNvPr id="166" name="Рисунок 7"/>
          <p:cNvPicPr/>
          <p:nvPr/>
        </p:nvPicPr>
        <p:blipFill>
          <a:blip r:embed="rId4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  <p:pic>
        <p:nvPicPr>
          <p:cNvPr id="167" name="Рисунок 2"/>
          <p:cNvPicPr/>
          <p:nvPr/>
        </p:nvPicPr>
        <p:blipFill>
          <a:blip r:embed="rId5"/>
          <a:srcRect t="1832"/>
          <a:stretch/>
        </p:blipFill>
        <p:spPr>
          <a:xfrm>
            <a:off x="8625960" y="4185000"/>
            <a:ext cx="3360960" cy="25099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7">
            <a:extLst>
              <a:ext uri="{FF2B5EF4-FFF2-40B4-BE49-F238E27FC236}">
                <a16:creationId xmlns:a16="http://schemas.microsoft.com/office/drawing/2014/main" id="{E9BDE3FC-B078-F6CB-94BF-2AE066414DD9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  <p:sp>
        <p:nvSpPr>
          <p:cNvPr id="3" name="Прямоугольник 4">
            <a:extLst>
              <a:ext uri="{FF2B5EF4-FFF2-40B4-BE49-F238E27FC236}">
                <a16:creationId xmlns:a16="http://schemas.microsoft.com/office/drawing/2014/main" id="{B3A7BD09-05EF-A62F-25A1-3A4FB48C10FE}"/>
              </a:ext>
            </a:extLst>
          </p:cNvPr>
          <p:cNvSpPr/>
          <p:nvPr/>
        </p:nvSpPr>
        <p:spPr>
          <a:xfrm>
            <a:off x="2181960" y="259560"/>
            <a:ext cx="8001720" cy="852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trike="noStrike" spc="-1" dirty="0" err="1">
                <a:solidFill>
                  <a:srgbClr val="4472C4"/>
                </a:solidFill>
                <a:latin typeface="Times New Roman"/>
                <a:ea typeface="DejaVu Sans"/>
              </a:rPr>
              <a:t>Ортофотопланы</a:t>
            </a:r>
            <a:endParaRPr lang="ru-RU" sz="35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Точность и детальность отображения</a:t>
            </a:r>
            <a:endParaRPr lang="ru-RU" sz="2500" b="0" strike="noStrike" spc="-1" dirty="0">
              <a:latin typeface="Arial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53074B-EC89-C649-2A4D-D85BA51974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629" t="23130" r="12070" b="3784"/>
          <a:stretch/>
        </p:blipFill>
        <p:spPr>
          <a:xfrm>
            <a:off x="410760" y="1418253"/>
            <a:ext cx="9134669" cy="501223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D2F149E-5D2A-63B5-67E4-FDA155F838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214" t="24081" r="27736" b="8299"/>
          <a:stretch/>
        </p:blipFill>
        <p:spPr>
          <a:xfrm>
            <a:off x="5859625" y="1961125"/>
            <a:ext cx="6111552" cy="463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4711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7">
            <a:extLst>
              <a:ext uri="{FF2B5EF4-FFF2-40B4-BE49-F238E27FC236}">
                <a16:creationId xmlns:a16="http://schemas.microsoft.com/office/drawing/2014/main" id="{4A82E515-AC5C-1483-6E7C-AE4D4AA5346B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  <p:sp>
        <p:nvSpPr>
          <p:cNvPr id="3" name="Прямоугольник 4">
            <a:extLst>
              <a:ext uri="{FF2B5EF4-FFF2-40B4-BE49-F238E27FC236}">
                <a16:creationId xmlns:a16="http://schemas.microsoft.com/office/drawing/2014/main" id="{7CE60696-91DA-3BB9-BF58-37C68FCADCF6}"/>
              </a:ext>
            </a:extLst>
          </p:cNvPr>
          <p:cNvSpPr/>
          <p:nvPr/>
        </p:nvSpPr>
        <p:spPr>
          <a:xfrm>
            <a:off x="2181960" y="259560"/>
            <a:ext cx="8001720" cy="852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trike="noStrike" spc="-1" dirty="0" err="1">
                <a:solidFill>
                  <a:srgbClr val="4472C4"/>
                </a:solidFill>
                <a:latin typeface="Times New Roman"/>
                <a:ea typeface="DejaVu Sans"/>
              </a:rPr>
              <a:t>Ортофотопланы</a:t>
            </a:r>
            <a:endParaRPr lang="ru-RU" sz="35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Точность и детальность отображения</a:t>
            </a:r>
            <a:endParaRPr lang="ru-RU" sz="2500" b="0" strike="noStrike" spc="-1" dirty="0">
              <a:latin typeface="Arial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FB674B9-60FC-ADA5-EE5B-658007FAF2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12" t="23759" r="14486" b="5417"/>
          <a:stretch/>
        </p:blipFill>
        <p:spPr>
          <a:xfrm>
            <a:off x="2788450" y="1741364"/>
            <a:ext cx="9134669" cy="485707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44C27ED-856F-FD55-6455-254B5D4229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35" t="23130" r="43284" b="3784"/>
          <a:stretch/>
        </p:blipFill>
        <p:spPr>
          <a:xfrm>
            <a:off x="268881" y="2399664"/>
            <a:ext cx="3455981" cy="419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807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7">
            <a:extLst>
              <a:ext uri="{FF2B5EF4-FFF2-40B4-BE49-F238E27FC236}">
                <a16:creationId xmlns:a16="http://schemas.microsoft.com/office/drawing/2014/main" id="{84D01C22-112D-66E6-6C5F-39280BC1D9AB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  <p:sp>
        <p:nvSpPr>
          <p:cNvPr id="3" name="Прямоугольник 4">
            <a:extLst>
              <a:ext uri="{FF2B5EF4-FFF2-40B4-BE49-F238E27FC236}">
                <a16:creationId xmlns:a16="http://schemas.microsoft.com/office/drawing/2014/main" id="{9E20791C-B5E5-5B4A-F311-3A5B60C97254}"/>
              </a:ext>
            </a:extLst>
          </p:cNvPr>
          <p:cNvSpPr/>
          <p:nvPr/>
        </p:nvSpPr>
        <p:spPr>
          <a:xfrm>
            <a:off x="2181960" y="259560"/>
            <a:ext cx="8001720" cy="852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trike="noStrike" spc="-1" dirty="0" err="1">
                <a:solidFill>
                  <a:srgbClr val="4472C4"/>
                </a:solidFill>
                <a:latin typeface="Times New Roman"/>
                <a:ea typeface="DejaVu Sans"/>
              </a:rPr>
              <a:t>Ортофотопланы</a:t>
            </a:r>
            <a:endParaRPr lang="ru-RU" sz="35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Точность и детальность отображения</a:t>
            </a:r>
            <a:endParaRPr lang="ru-RU" sz="2500" b="0" strike="noStrike" spc="-1" dirty="0">
              <a:latin typeface="Arial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638F64F-AB64-8FBE-3387-EF3983A8DE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55" t="23401" r="13550" b="3785"/>
          <a:stretch/>
        </p:blipFill>
        <p:spPr>
          <a:xfrm>
            <a:off x="2234005" y="1427584"/>
            <a:ext cx="9681187" cy="517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2315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Рисунок 28"/>
          <p:cNvPicPr/>
          <p:nvPr/>
        </p:nvPicPr>
        <p:blipFill>
          <a:blip r:embed="rId2"/>
          <a:stretch/>
        </p:blipFill>
        <p:spPr>
          <a:xfrm>
            <a:off x="767880" y="2585160"/>
            <a:ext cx="7549920" cy="4104720"/>
          </a:xfrm>
          <a:prstGeom prst="rect">
            <a:avLst/>
          </a:prstGeom>
          <a:ln w="0">
            <a:noFill/>
          </a:ln>
        </p:spPr>
      </p:pic>
      <p:sp>
        <p:nvSpPr>
          <p:cNvPr id="169" name="Прямоугольник 4"/>
          <p:cNvSpPr/>
          <p:nvPr/>
        </p:nvSpPr>
        <p:spPr>
          <a:xfrm>
            <a:off x="2790360" y="189360"/>
            <a:ext cx="8001720" cy="1077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trike="noStrike" spc="-1">
                <a:solidFill>
                  <a:srgbClr val="4472C4"/>
                </a:solidFill>
                <a:latin typeface="Times New Roman"/>
                <a:ea typeface="DejaVu Sans"/>
              </a:rPr>
              <a:t>Топографические съемки</a:t>
            </a:r>
            <a:endParaRPr lang="ru-RU" sz="35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500" b="1" strike="noStrike" spc="-1">
                <a:solidFill>
                  <a:srgbClr val="4472C4"/>
                </a:solidFill>
                <a:latin typeface="Times New Roman"/>
                <a:ea typeface="DejaVu Sans"/>
              </a:rPr>
              <a:t>Масштаб 1:500, система координат СК-60</a:t>
            </a:r>
            <a:endParaRPr lang="ru-RU" sz="2500" b="0" strike="noStrike" spc="-1">
              <a:latin typeface="Arial"/>
            </a:endParaRPr>
          </a:p>
        </p:txBody>
      </p:sp>
      <p:sp>
        <p:nvSpPr>
          <p:cNvPr id="170" name="TextBox 9"/>
          <p:cNvSpPr/>
          <p:nvPr/>
        </p:nvSpPr>
        <p:spPr>
          <a:xfrm>
            <a:off x="3713924" y="1604340"/>
            <a:ext cx="8104680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200" b="0" strike="noStrike" spc="-1" dirty="0">
                <a:solidFill>
                  <a:srgbClr val="000000"/>
                </a:solidFill>
                <a:latin typeface="+mj-lt"/>
                <a:ea typeface="Calibri"/>
              </a:rPr>
              <a:t>В ФПД ПО находятся на хранении материалы геодезических изысканий</a:t>
            </a:r>
            <a:r>
              <a:rPr lang="en-US" sz="1200" b="0" strike="noStrike" spc="-1" dirty="0">
                <a:solidFill>
                  <a:srgbClr val="000000"/>
                </a:solidFill>
                <a:latin typeface="+mj-lt"/>
                <a:ea typeface="Calibri"/>
              </a:rPr>
              <a:t> </a:t>
            </a:r>
            <a:r>
              <a:rPr lang="ru-RU" sz="1200" b="0" strike="noStrike" spc="-1" dirty="0">
                <a:solidFill>
                  <a:srgbClr val="000000"/>
                </a:solidFill>
                <a:latin typeface="+mj-lt"/>
                <a:ea typeface="Calibri"/>
              </a:rPr>
              <a:t>разных лет, полученные в результате выполнения проектов планировки территорий, подготовки проектной документации для реконструкции автомобильных дорог, мостов и т.д.</a:t>
            </a:r>
            <a:endParaRPr lang="ru-RU" sz="1200" b="0" strike="noStrike" spc="-1" dirty="0">
              <a:latin typeface="+mj-lt"/>
            </a:endParaRPr>
          </a:p>
        </p:txBody>
      </p:sp>
      <p:pic>
        <p:nvPicPr>
          <p:cNvPr id="171" name="Рисунок 11"/>
          <p:cNvPicPr/>
          <p:nvPr/>
        </p:nvPicPr>
        <p:blipFill>
          <a:blip r:embed="rId3"/>
          <a:stretch/>
        </p:blipFill>
        <p:spPr>
          <a:xfrm>
            <a:off x="6638400" y="2590560"/>
            <a:ext cx="5375160" cy="4104720"/>
          </a:xfrm>
          <a:prstGeom prst="rect">
            <a:avLst/>
          </a:prstGeom>
          <a:ln w="0">
            <a:noFill/>
          </a:ln>
        </p:spPr>
      </p:pic>
      <p:pic>
        <p:nvPicPr>
          <p:cNvPr id="172" name="Рисунок 6"/>
          <p:cNvPicPr/>
          <p:nvPr/>
        </p:nvPicPr>
        <p:blipFill>
          <a:blip r:embed="rId4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Рисунок 10"/>
          <p:cNvPicPr/>
          <p:nvPr/>
        </p:nvPicPr>
        <p:blipFill>
          <a:blip r:embed="rId2"/>
          <a:stretch/>
        </p:blipFill>
        <p:spPr>
          <a:xfrm>
            <a:off x="9052560" y="0"/>
            <a:ext cx="3138840" cy="6805440"/>
          </a:xfrm>
          <a:prstGeom prst="rect">
            <a:avLst/>
          </a:prstGeom>
          <a:ln w="0">
            <a:noFill/>
          </a:ln>
        </p:spPr>
      </p:pic>
      <p:pic>
        <p:nvPicPr>
          <p:cNvPr id="121" name="Рисунок 11"/>
          <p:cNvPicPr/>
          <p:nvPr/>
        </p:nvPicPr>
        <p:blipFill>
          <a:blip r:embed="rId3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  <p:sp>
        <p:nvSpPr>
          <p:cNvPr id="122" name="Прямоугольник 13"/>
          <p:cNvSpPr/>
          <p:nvPr/>
        </p:nvSpPr>
        <p:spPr>
          <a:xfrm>
            <a:off x="2809800" y="338400"/>
            <a:ext cx="5066280" cy="75492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trike="noStrike" spc="-1" dirty="0">
                <a:solidFill>
                  <a:srgbClr val="0070C0"/>
                </a:solidFill>
                <a:latin typeface="Times New Roman"/>
                <a:ea typeface="DejaVu Sans"/>
              </a:rPr>
              <a:t>Нормативная база</a:t>
            </a:r>
            <a:endParaRPr lang="ru-RU" sz="3500" b="0" strike="noStrike" spc="-1" dirty="0">
              <a:latin typeface="Arial"/>
            </a:endParaRPr>
          </a:p>
        </p:txBody>
      </p:sp>
      <p:sp>
        <p:nvSpPr>
          <p:cNvPr id="123" name="TextBox 17"/>
          <p:cNvSpPr/>
          <p:nvPr/>
        </p:nvSpPr>
        <p:spPr>
          <a:xfrm>
            <a:off x="331920" y="1725480"/>
            <a:ext cx="8720640" cy="32763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900" b="0" strike="noStrike" spc="-1" dirty="0">
                <a:solidFill>
                  <a:srgbClr val="000000"/>
                </a:solidFill>
                <a:ea typeface="Calibri"/>
              </a:rPr>
              <a:t>1. Федеральный закон от </a:t>
            </a:r>
            <a:r>
              <a:rPr lang="ru-RU" sz="900" b="1" strike="noStrike" spc="-1" dirty="0">
                <a:solidFill>
                  <a:srgbClr val="000000"/>
                </a:solidFill>
                <a:ea typeface="Calibri"/>
              </a:rPr>
              <a:t>30 декабря 2015 г. № 431-ФЗ </a:t>
            </a:r>
            <a:r>
              <a:rPr lang="ru-RU" sz="900" b="0" strike="noStrike" spc="-1" dirty="0">
                <a:solidFill>
                  <a:srgbClr val="000000"/>
                </a:solidFill>
                <a:ea typeface="Calibri"/>
              </a:rPr>
              <a:t>«О геодезии, картографии и пространственных данных и о внесении изменений в отдельные законодательные акты Российской Федерации»;</a:t>
            </a:r>
            <a:endParaRPr lang="ru-RU" sz="900" b="0" strike="noStrike" spc="-1" dirty="0"/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900" b="0" strike="noStrike" spc="-1" dirty="0">
                <a:solidFill>
                  <a:srgbClr val="000000"/>
                </a:solidFill>
                <a:ea typeface="Calibri"/>
              </a:rPr>
              <a:t>2. Приказ </a:t>
            </a:r>
            <a:r>
              <a:rPr lang="ru-RU" sz="900" spc="-1" dirty="0">
                <a:solidFill>
                  <a:srgbClr val="000000"/>
                </a:solidFill>
              </a:rPr>
              <a:t>Федеральной службы государственной регистрации, кадастра и картографии </a:t>
            </a:r>
            <a:r>
              <a:rPr lang="ru-RU" sz="900" b="1" strike="noStrike" spc="-1" dirty="0">
                <a:solidFill>
                  <a:srgbClr val="000000"/>
                </a:solidFill>
                <a:ea typeface="Calibri"/>
              </a:rPr>
              <a:t>от 28 марта 2024 г. № П/0083/24 </a:t>
            </a:r>
            <a:r>
              <a:rPr lang="ru-RU" sz="900" spc="-1" dirty="0">
                <a:solidFill>
                  <a:srgbClr val="000000"/>
                </a:solidFill>
              </a:rPr>
              <a:t>«Об установлении порядка, способов и срока передачи пространственных данных и материалов федеральными органами исполнительной власти, юридическими лицами, указанными в части 1.1 статьи 11 Федерального закона от 30 декабря 2015 г. № 431-ФЗ «О геодезии, картографии и пространственных данных и о внесении изменений в отдельные законодательные акты Российской Федерации», для включения в федеральный фонд пространственных данных и ведомственные фонды пространственных данных и порядка, способов и срока передачи пространственных данных и материалов органами государственной власти субъектов Российской Федерации, органами местного самоуправления или подведомственными данным органам государственными либо муниципальными учреждениями, государственными либо муниципальными унитарными предприятиями для включения в фонды пространственных данных субъектов Российской Федерации или федеральный фонд пространственных данных</a:t>
            </a:r>
            <a:r>
              <a:rPr lang="ru-RU" sz="900" b="0" strike="noStrike" spc="-1" dirty="0">
                <a:solidFill>
                  <a:srgbClr val="000000"/>
                </a:solidFill>
                <a:ea typeface="Calibri"/>
              </a:rPr>
              <a:t>»;</a:t>
            </a:r>
            <a:endParaRPr lang="ru-RU" sz="900" b="0" strike="noStrike" spc="-1" dirty="0"/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900" b="0" strike="noStrike" spc="-1" dirty="0">
                <a:solidFill>
                  <a:srgbClr val="000000"/>
                </a:solidFill>
                <a:ea typeface="Calibri"/>
              </a:rPr>
              <a:t>3. Постановление Правительства РФ </a:t>
            </a:r>
            <a:r>
              <a:rPr lang="ru-RU" sz="900" b="1" strike="noStrike" spc="-1" dirty="0">
                <a:solidFill>
                  <a:srgbClr val="000000"/>
                </a:solidFill>
                <a:ea typeface="Calibri"/>
              </a:rPr>
              <a:t>от 4 марта 2017 г. № 262 </a:t>
            </a:r>
            <a:r>
              <a:rPr lang="ru-RU" sz="900" b="0" strike="noStrike" spc="-1" dirty="0">
                <a:solidFill>
                  <a:srgbClr val="000000"/>
                </a:solidFill>
                <a:ea typeface="Calibri"/>
              </a:rPr>
              <a:t>“Об утверждении Правил предоставления пространственных данных и материалов, содержащихся в государственных фондах пространственных данных, в том числе правил подачи заявления о предоставлении указанных пространственных данных и материалов, включая форму такого заявления и состав прилагаемых к нему документов”;</a:t>
            </a:r>
            <a:endParaRPr lang="ru-RU" sz="900" b="0" strike="noStrike" spc="-1" dirty="0"/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900" b="0" strike="noStrike" spc="-1" dirty="0">
                <a:solidFill>
                  <a:srgbClr val="000000"/>
                </a:solidFill>
                <a:ea typeface="Calibri"/>
              </a:rPr>
              <a:t>4. Постановление Правительства Российской Федерации </a:t>
            </a:r>
            <a:r>
              <a:rPr lang="ru-RU" sz="900" b="1" strike="noStrike" spc="-1" dirty="0">
                <a:solidFill>
                  <a:srgbClr val="000000"/>
                </a:solidFill>
                <a:ea typeface="Calibri"/>
              </a:rPr>
              <a:t>от 15 марта 2017 г. № 299 </a:t>
            </a:r>
            <a:r>
              <a:rPr lang="ru-RU" sz="900" b="0" strike="noStrike" spc="-1" dirty="0">
                <a:solidFill>
                  <a:srgbClr val="000000"/>
                </a:solidFill>
                <a:ea typeface="Calibri"/>
              </a:rPr>
              <a:t>«Об утверждении правил определения размера платы за предоставление пространственных данных и материалов, содержащихся в государственных фондах пространственных данных, и признании утратившими силу некоторых актов Правительства Российской Федерации»;</a:t>
            </a:r>
            <a:endParaRPr lang="ru-RU" sz="900" b="0" strike="noStrike" spc="-1" dirty="0"/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900" b="0" strike="noStrike" spc="-1" dirty="0">
                <a:solidFill>
                  <a:srgbClr val="000000"/>
                </a:solidFill>
                <a:ea typeface="Calibri"/>
              </a:rPr>
              <a:t>5.Приказ Федеральной службы государственной регистрации, кадастра и картографии </a:t>
            </a:r>
            <a:r>
              <a:rPr lang="ru-RU" sz="900" b="1" strike="noStrike" spc="-1" dirty="0">
                <a:solidFill>
                  <a:srgbClr val="000000"/>
                </a:solidFill>
                <a:ea typeface="Calibri"/>
              </a:rPr>
              <a:t>от 29 декабря 2020 г. N П/0498 </a:t>
            </a:r>
            <a:r>
              <a:rPr lang="ru-RU" sz="900" b="0" strike="noStrike" spc="-1" dirty="0">
                <a:solidFill>
                  <a:srgbClr val="000000"/>
                </a:solidFill>
                <a:ea typeface="Calibri"/>
              </a:rPr>
              <a:t>"Об установлении стоимости услуг по предоставлению пространственных данных и материалов, содержащихся в государственных фондах пространственных данных, и стоимости базовой расчетной единицы при предоставлении пространственных данных и материалов, содержащихся в федеральном и ведомственных фондах пространственных данных, а также в фонде пространственных данных федерального органа исполнительной власти, осуществляющего функции по выработке и реализации государственной политики, нормативно-правовому регулированию в области обороны»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900" spc="-1" dirty="0">
                <a:solidFill>
                  <a:srgbClr val="000000"/>
                </a:solidFill>
              </a:rPr>
              <a:t>6. Постановление Правительства Российской Федерации </a:t>
            </a:r>
            <a:r>
              <a:rPr lang="ru-RU" sz="900" b="1" spc="-1" dirty="0">
                <a:solidFill>
                  <a:srgbClr val="000000"/>
                </a:solidFill>
              </a:rPr>
              <a:t>от 27 марта 2024 г. № 375 </a:t>
            </a:r>
            <a:r>
              <a:rPr lang="ru-RU" sz="900" spc="-1" dirty="0">
                <a:solidFill>
                  <a:srgbClr val="000000"/>
                </a:solidFill>
              </a:rPr>
              <a:t>«Об утверждении Положения о подтверждении достоверности пространственных данных и материалов, полученных в результате выполнения геодезических и картографических работ»</a:t>
            </a:r>
          </a:p>
        </p:txBody>
      </p:sp>
      <p:sp>
        <p:nvSpPr>
          <p:cNvPr id="124" name="Заголовок 1"/>
          <p:cNvSpPr/>
          <p:nvPr/>
        </p:nvSpPr>
        <p:spPr>
          <a:xfrm>
            <a:off x="3709451" y="1186380"/>
            <a:ext cx="3054600" cy="446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2500" b="1" strike="noStrike" spc="-1" dirty="0">
                <a:solidFill>
                  <a:srgbClr val="0070C0"/>
                </a:solidFill>
                <a:latin typeface="Times New Roman"/>
                <a:ea typeface="DejaVu Sans"/>
              </a:rPr>
              <a:t>Федеральные НПА</a:t>
            </a:r>
            <a:endParaRPr lang="ru-RU" sz="2500" b="0" strike="noStrike" spc="-1" dirty="0">
              <a:latin typeface="Arial"/>
            </a:endParaRPr>
          </a:p>
        </p:txBody>
      </p:sp>
      <p:sp>
        <p:nvSpPr>
          <p:cNvPr id="125" name="Заголовок 1"/>
          <p:cNvSpPr/>
          <p:nvPr/>
        </p:nvSpPr>
        <p:spPr>
          <a:xfrm>
            <a:off x="3139441" y="5332824"/>
            <a:ext cx="3138840" cy="446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2500" b="1" strike="noStrike" spc="-1" dirty="0">
                <a:solidFill>
                  <a:srgbClr val="0070C0"/>
                </a:solidFill>
                <a:latin typeface="Times New Roman"/>
                <a:ea typeface="DejaVu Sans"/>
              </a:rPr>
              <a:t>Региональные НПА</a:t>
            </a:r>
            <a:endParaRPr lang="ru-RU" sz="2500" b="0" strike="noStrike" spc="-1" dirty="0">
              <a:latin typeface="Arial"/>
            </a:endParaRPr>
          </a:p>
        </p:txBody>
      </p:sp>
      <p:sp>
        <p:nvSpPr>
          <p:cNvPr id="126" name="TextBox 20"/>
          <p:cNvSpPr/>
          <p:nvPr/>
        </p:nvSpPr>
        <p:spPr>
          <a:xfrm>
            <a:off x="410760" y="5796316"/>
            <a:ext cx="8557556" cy="78337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900" b="0" strike="noStrike" spc="-1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1. Постано</a:t>
            </a:r>
            <a:r>
              <a:rPr lang="ru-RU" sz="900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вление Правительства Псковской области от 1 августа 2023 г. № 318 «О фонде пространственных данных Псковской области»;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900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Постановление Правительства Псковской области от 17 июня 2025 г. № 214 «О стоимости базовой расчетной единицы при предоставлении пространственных данных и материалов содержащихся в фонде пространственных данных Псковской области».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900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ru-RU" sz="900" spc="-1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Постано</a:t>
            </a:r>
            <a:r>
              <a:rPr lang="ru-RU" sz="900" spc="-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вление Правительства Псковской области от 26 сентября 2025 г. №</a:t>
            </a:r>
            <a:r>
              <a:rPr lang="ru-RU" sz="900" spc="-1" dirty="0">
                <a:solidFill>
                  <a:srgbClr val="000000"/>
                </a:solidFill>
                <a:cs typeface="Arial" panose="020B0604020202020204" pitchFamily="34" charset="0"/>
              </a:rPr>
              <a:t>342 «</a:t>
            </a:r>
            <a:r>
              <a:rPr lang="ru-RU" sz="900" dirty="0"/>
              <a:t>О внесении изменений в постановление Правительства Псковской области от 01.08.2023 № 318 «О создании Фонда пространственных данных Псковской области</a:t>
            </a:r>
            <a:r>
              <a:rPr lang="ru-RU" sz="900" spc="-1" dirty="0">
                <a:solidFill>
                  <a:srgbClr val="000000"/>
                </a:solidFill>
                <a:cs typeface="Arial" panose="020B0604020202020204" pitchFamily="34" charset="0"/>
              </a:rPr>
              <a:t>»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Прямоугольник 4"/>
          <p:cNvSpPr/>
          <p:nvPr/>
        </p:nvSpPr>
        <p:spPr>
          <a:xfrm>
            <a:off x="1982880" y="162360"/>
            <a:ext cx="9932400" cy="1386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Поиск материалов и данных ФПД ПО</a:t>
            </a:r>
            <a:endParaRPr lang="ru-RU" sz="3500" b="0" strike="noStrike" spc="-1" dirty="0">
              <a:latin typeface="Arial"/>
            </a:endParaRPr>
          </a:p>
        </p:txBody>
      </p:sp>
      <p:pic>
        <p:nvPicPr>
          <p:cNvPr id="174" name="Рисунок 11"/>
          <p:cNvPicPr/>
          <p:nvPr/>
        </p:nvPicPr>
        <p:blipFill>
          <a:blip r:embed="rId2"/>
          <a:stretch/>
        </p:blipFill>
        <p:spPr>
          <a:xfrm>
            <a:off x="3985560" y="1760760"/>
            <a:ext cx="7932240" cy="4057920"/>
          </a:xfrm>
          <a:prstGeom prst="rect">
            <a:avLst/>
          </a:prstGeom>
          <a:ln w="0">
            <a:noFill/>
          </a:ln>
        </p:spPr>
      </p:pic>
      <p:pic>
        <p:nvPicPr>
          <p:cNvPr id="175" name="Рисунок 9"/>
          <p:cNvPicPr/>
          <p:nvPr/>
        </p:nvPicPr>
        <p:blipFill>
          <a:blip r:embed="rId3"/>
          <a:stretch/>
        </p:blipFill>
        <p:spPr>
          <a:xfrm>
            <a:off x="767880" y="4712760"/>
            <a:ext cx="11147040" cy="1934280"/>
          </a:xfrm>
          <a:prstGeom prst="rect">
            <a:avLst/>
          </a:prstGeom>
          <a:ln w="0">
            <a:noFill/>
          </a:ln>
        </p:spPr>
      </p:pic>
      <p:sp>
        <p:nvSpPr>
          <p:cNvPr id="176" name="TextBox 14"/>
          <p:cNvSpPr/>
          <p:nvPr/>
        </p:nvSpPr>
        <p:spPr>
          <a:xfrm>
            <a:off x="462960" y="2416320"/>
            <a:ext cx="3412800" cy="101420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200" b="0" strike="noStrike" spc="-1" dirty="0">
                <a:solidFill>
                  <a:srgbClr val="000000"/>
                </a:solidFill>
                <a:ea typeface="Calibri"/>
              </a:rPr>
              <a:t>По мере поступления пространственных данных в ФПД ПО, на сайте обновляется Перечень пространственных данных и материалов, находящихся на хранении в фонде.</a:t>
            </a:r>
            <a:endParaRPr lang="ru-RU" sz="1200" b="0" strike="noStrike" spc="-1" dirty="0"/>
          </a:p>
        </p:txBody>
      </p:sp>
      <p:pic>
        <p:nvPicPr>
          <p:cNvPr id="177" name="Рисунок 6"/>
          <p:cNvPicPr/>
          <p:nvPr/>
        </p:nvPicPr>
        <p:blipFill>
          <a:blip r:embed="rId4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Прямоугольник 4"/>
          <p:cNvSpPr/>
          <p:nvPr/>
        </p:nvSpPr>
        <p:spPr>
          <a:xfrm>
            <a:off x="1892160" y="162360"/>
            <a:ext cx="10022760" cy="1386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trike="noStrike" spc="-1">
                <a:solidFill>
                  <a:srgbClr val="4472C4"/>
                </a:solidFill>
                <a:latin typeface="Times New Roman"/>
                <a:ea typeface="DejaVu Sans"/>
              </a:rPr>
              <a:t>Плата за предоставление материалов и данных ФПД ПО</a:t>
            </a:r>
            <a:endParaRPr lang="ru-RU" sz="3500" b="0" strike="noStrike" spc="-1">
              <a:latin typeface="Arial"/>
            </a:endParaRPr>
          </a:p>
        </p:txBody>
      </p:sp>
      <p:pic>
        <p:nvPicPr>
          <p:cNvPr id="179" name="Рисунок 7"/>
          <p:cNvPicPr/>
          <p:nvPr/>
        </p:nvPicPr>
        <p:blipFill>
          <a:blip r:embed="rId2"/>
          <a:stretch/>
        </p:blipFill>
        <p:spPr>
          <a:xfrm>
            <a:off x="4952880" y="1637640"/>
            <a:ext cx="6962040" cy="5076000"/>
          </a:xfrm>
          <a:prstGeom prst="rect">
            <a:avLst/>
          </a:prstGeom>
          <a:ln w="0">
            <a:noFill/>
          </a:ln>
        </p:spPr>
      </p:pic>
      <p:pic>
        <p:nvPicPr>
          <p:cNvPr id="180" name="Рисунок 9"/>
          <p:cNvPicPr/>
          <p:nvPr/>
        </p:nvPicPr>
        <p:blipFill>
          <a:blip r:embed="rId3"/>
          <a:stretch/>
        </p:blipFill>
        <p:spPr>
          <a:xfrm>
            <a:off x="767880" y="3649680"/>
            <a:ext cx="5595480" cy="1867680"/>
          </a:xfrm>
          <a:prstGeom prst="rect">
            <a:avLst/>
          </a:prstGeom>
          <a:ln w="0">
            <a:noFill/>
          </a:ln>
        </p:spPr>
      </p:pic>
      <p:sp>
        <p:nvSpPr>
          <p:cNvPr id="181" name="TextBox 13"/>
          <p:cNvSpPr/>
          <p:nvPr/>
        </p:nvSpPr>
        <p:spPr>
          <a:xfrm>
            <a:off x="930240" y="1905480"/>
            <a:ext cx="3412800" cy="13835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200" b="0" strike="noStrike" spc="-1" dirty="0">
                <a:solidFill>
                  <a:srgbClr val="000000"/>
                </a:solidFill>
                <a:ea typeface="Calibri"/>
              </a:rPr>
              <a:t>Плату за предоставление пространственных данных и за услуги по предоставлению пространственных данных и материалов, находящихся на хранении в ФПД ПО можно узнать на официальном сайте 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200" b="0" strike="noStrike" spc="-1" dirty="0">
                <a:solidFill>
                  <a:srgbClr val="000000"/>
                </a:solidFill>
                <a:ea typeface="Calibri"/>
              </a:rPr>
              <a:t>ГБУ ПО «БТИ и ГКО» 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1200" b="0" strike="noStrike" spc="-1" dirty="0">
                <a:solidFill>
                  <a:srgbClr val="000000"/>
                </a:solidFill>
                <a:ea typeface="Calibri"/>
              </a:rPr>
              <a:t>http</a:t>
            </a:r>
            <a:r>
              <a:rPr lang="ru-RU" sz="1200" b="0" strike="noStrike" spc="-1" dirty="0">
                <a:solidFill>
                  <a:srgbClr val="000000"/>
                </a:solidFill>
                <a:ea typeface="Calibri"/>
              </a:rPr>
              <a:t>://</a:t>
            </a:r>
            <a:r>
              <a:rPr lang="en-US" sz="1200" b="0" strike="noStrike" spc="-1" dirty="0">
                <a:solidFill>
                  <a:srgbClr val="000000"/>
                </a:solidFill>
                <a:ea typeface="Calibri"/>
              </a:rPr>
              <a:t>bti-pskov.ru</a:t>
            </a:r>
            <a:r>
              <a:rPr lang="ru-RU" sz="1200" b="0" strike="noStrike" spc="-1" dirty="0">
                <a:solidFill>
                  <a:srgbClr val="000000"/>
                </a:solidFill>
                <a:ea typeface="Calibri"/>
              </a:rPr>
              <a:t>. </a:t>
            </a:r>
            <a:endParaRPr lang="ru-RU" sz="1200" b="0" strike="noStrike" spc="-1" dirty="0"/>
          </a:p>
        </p:txBody>
      </p:sp>
      <p:pic>
        <p:nvPicPr>
          <p:cNvPr id="182" name="Рисунок 6"/>
          <p:cNvPicPr/>
          <p:nvPr/>
        </p:nvPicPr>
        <p:blipFill>
          <a:blip r:embed="rId4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Рисунок 14"/>
          <p:cNvPicPr/>
          <p:nvPr/>
        </p:nvPicPr>
        <p:blipFill>
          <a:blip r:embed="rId2"/>
          <a:stretch/>
        </p:blipFill>
        <p:spPr>
          <a:xfrm>
            <a:off x="8593560" y="1722240"/>
            <a:ext cx="3430440" cy="4327560"/>
          </a:xfrm>
          <a:prstGeom prst="rect">
            <a:avLst/>
          </a:prstGeom>
          <a:ln w="0">
            <a:noFill/>
          </a:ln>
        </p:spPr>
      </p:pic>
      <p:pic>
        <p:nvPicPr>
          <p:cNvPr id="184" name="Рисунок 11"/>
          <p:cNvPicPr/>
          <p:nvPr/>
        </p:nvPicPr>
        <p:blipFill>
          <a:blip r:embed="rId3"/>
          <a:stretch/>
        </p:blipFill>
        <p:spPr>
          <a:xfrm>
            <a:off x="5211360" y="1722240"/>
            <a:ext cx="3346560" cy="4327560"/>
          </a:xfrm>
          <a:prstGeom prst="rect">
            <a:avLst/>
          </a:prstGeom>
          <a:ln w="0">
            <a:noFill/>
          </a:ln>
        </p:spPr>
      </p:pic>
      <p:sp>
        <p:nvSpPr>
          <p:cNvPr id="186" name="Прямоугольник 4"/>
          <p:cNvSpPr/>
          <p:nvPr/>
        </p:nvSpPr>
        <p:spPr>
          <a:xfrm>
            <a:off x="1937520" y="162360"/>
            <a:ext cx="9977760" cy="1386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Плата за предоставление материалов и данных ФПД ПО</a:t>
            </a:r>
            <a:endParaRPr lang="ru-RU" sz="3500" b="0" strike="noStrike" spc="-1" dirty="0">
              <a:latin typeface="Arial"/>
            </a:endParaRPr>
          </a:p>
        </p:txBody>
      </p:sp>
      <p:pic>
        <p:nvPicPr>
          <p:cNvPr id="187" name="Рисунок 6"/>
          <p:cNvPicPr/>
          <p:nvPr/>
        </p:nvPicPr>
        <p:blipFill>
          <a:blip r:embed="rId4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6F4E7D9-9BB0-C2DF-32C1-E3F054093C9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0504" t="11726" r="19645" b="6251"/>
          <a:stretch>
            <a:fillRect/>
          </a:stretch>
        </p:blipFill>
        <p:spPr>
          <a:xfrm>
            <a:off x="675779" y="1491465"/>
            <a:ext cx="4499941" cy="455833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>
            <a:extLst>
              <a:ext uri="{FF2B5EF4-FFF2-40B4-BE49-F238E27FC236}">
                <a16:creationId xmlns:a16="http://schemas.microsoft.com/office/drawing/2014/main" id="{ED148E55-C38D-0BBA-3CE8-516D0C1AE316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  <p:sp>
        <p:nvSpPr>
          <p:cNvPr id="4" name="TextBox 13">
            <a:extLst>
              <a:ext uri="{FF2B5EF4-FFF2-40B4-BE49-F238E27FC236}">
                <a16:creationId xmlns:a16="http://schemas.microsoft.com/office/drawing/2014/main" id="{DBA1479E-D0ED-52D8-D074-5B6E4D101567}"/>
              </a:ext>
            </a:extLst>
          </p:cNvPr>
          <p:cNvSpPr/>
          <p:nvPr/>
        </p:nvSpPr>
        <p:spPr>
          <a:xfrm>
            <a:off x="955497" y="1656966"/>
            <a:ext cx="10685123" cy="406119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200" dirty="0">
                <a:cs typeface="Courier New" panose="02070309020205020404" pitchFamily="49" charset="0"/>
              </a:rPr>
              <a:t>   В зависимости от предоставляемых пространственных данных и материалов базовой расчетной единицей являются один квадратный дециметр графического изображения в масштабе его создания, либо данные об одном пункте геодезических, нивелирных, гравиметрических сетей, параметрах (ключах) перехода между государственной системой координат и местными и международными системами координат, либо один кадр аэрофотосъемки или результатов дистанционного зондирования Земли, либо один лист картографических произведений и изданий (атласов), справочной документации.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200" dirty="0">
                <a:cs typeface="Courier New" panose="02070309020205020404" pitchFamily="49" charset="0"/>
              </a:rPr>
              <a:t>   </a:t>
            </a:r>
            <a:r>
              <a:rPr lang="ru-RU" sz="1200" spc="-1" dirty="0">
                <a:solidFill>
                  <a:srgbClr val="000000"/>
                </a:solidFill>
                <a:cs typeface="Courier New" panose="02070309020205020404" pitchFamily="49" charset="0"/>
              </a:rPr>
              <a:t>Размер определяется по формуле: РП=Б*К*П*С,</a:t>
            </a:r>
          </a:p>
          <a:p>
            <a:pPr indent="342900" algn="just">
              <a:spcBef>
                <a:spcPts val="1000"/>
              </a:spcBef>
            </a:pPr>
            <a:r>
              <a:rPr lang="ru-RU" sz="1200" spc="-1" dirty="0">
                <a:solidFill>
                  <a:srgbClr val="000000"/>
                </a:solidFill>
                <a:cs typeface="Courier New" panose="02070309020205020404" pitchFamily="49" charset="0"/>
              </a:rPr>
              <a:t>где: </a:t>
            </a:r>
          </a:p>
          <a:p>
            <a:pPr indent="342900" algn="just">
              <a:spcBef>
                <a:spcPts val="1000"/>
              </a:spcBef>
            </a:pPr>
            <a:r>
              <a:rPr lang="ru-RU" sz="1200" spc="-1" dirty="0">
                <a:solidFill>
                  <a:srgbClr val="000000"/>
                </a:solidFill>
                <a:cs typeface="Courier New" panose="02070309020205020404" pitchFamily="49" charset="0"/>
              </a:rPr>
              <a:t>Б - стоимость базовой расчетной единицы;</a:t>
            </a:r>
          </a:p>
          <a:p>
            <a:pPr indent="342900" algn="just">
              <a:spcBef>
                <a:spcPts val="1000"/>
              </a:spcBef>
            </a:pPr>
            <a:r>
              <a:rPr lang="ru-RU" sz="1200" spc="-1" dirty="0">
                <a:solidFill>
                  <a:srgbClr val="000000"/>
                </a:solidFill>
                <a:cs typeface="Courier New" panose="02070309020205020404" pitchFamily="49" charset="0"/>
              </a:rPr>
              <a:t>К - количество базовых расчетных единиц в соответствии с объемом предоставляемых пространственных данных и материалов;</a:t>
            </a:r>
          </a:p>
          <a:p>
            <a:pPr indent="342900" algn="just">
              <a:spcBef>
                <a:spcPts val="1000"/>
              </a:spcBef>
            </a:pPr>
            <a:r>
              <a:rPr lang="ru-RU" sz="1200" spc="-1" dirty="0">
                <a:solidFill>
                  <a:srgbClr val="000000"/>
                </a:solidFill>
                <a:cs typeface="Courier New" panose="02070309020205020404" pitchFamily="49" charset="0"/>
              </a:rPr>
              <a:t>П - коэффициент, зависящий от предусмотренных в договоре о предоставлении пространственных данных и материалов, не являющихся объектами авторского права, или лицензионном договоре о предоставлении прав на материалы, являющиеся объектами авторского права, условий пользования пространственными данными и материалами;</a:t>
            </a:r>
          </a:p>
          <a:p>
            <a:pPr indent="342900" algn="just">
              <a:spcBef>
                <a:spcPts val="1000"/>
              </a:spcBef>
            </a:pPr>
            <a:r>
              <a:rPr lang="ru-RU" sz="1200" spc="-1" dirty="0">
                <a:solidFill>
                  <a:srgbClr val="000000"/>
                </a:solidFill>
                <a:cs typeface="Courier New" panose="02070309020205020404" pitchFamily="49" charset="0"/>
              </a:rPr>
              <a:t>С - коэффициент, зависящий от срока пользования пространственными данными и материалами.</a:t>
            </a:r>
          </a:p>
          <a:p>
            <a:pPr indent="342900" algn="just">
              <a:spcBef>
                <a:spcPts val="1000"/>
              </a:spcBef>
            </a:pPr>
            <a:r>
              <a:rPr lang="ru-RU" sz="1400" dirty="0">
                <a:effectLst/>
                <a:ea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ru-RU" sz="1200" dirty="0">
                <a:effectLst/>
                <a:ea typeface="Times New Roman" panose="02020603050405020304" pitchFamily="18" charset="0"/>
                <a:cs typeface="Courier New" panose="02070309020205020404" pitchFamily="49" charset="0"/>
              </a:rPr>
              <a:t>Стоимость базовой расчетной единицы установлена </a:t>
            </a:r>
            <a:r>
              <a:rPr lang="ru-RU" sz="1200" b="0" strike="noStrike" spc="-1" dirty="0">
                <a:solidFill>
                  <a:srgbClr val="000000"/>
                </a:solidFill>
                <a:ea typeface="Calibri"/>
              </a:rPr>
              <a:t>Постановлением Правительства Псковской области </a:t>
            </a:r>
            <a:r>
              <a:rPr lang="ru-RU" sz="1200" b="1" strike="noStrike" spc="-1" dirty="0">
                <a:solidFill>
                  <a:srgbClr val="000000"/>
                </a:solidFill>
                <a:ea typeface="Calibri"/>
              </a:rPr>
              <a:t>от 17 июня 2025 г. № 214 </a:t>
            </a:r>
            <a:r>
              <a:rPr lang="ru-RU" sz="1200" b="0" strike="noStrike" spc="-1" dirty="0">
                <a:solidFill>
                  <a:srgbClr val="000000"/>
                </a:solidFill>
                <a:ea typeface="Calibri"/>
              </a:rPr>
              <a:t>«О стоимости базовой расчетной единицы при предоставлении пространственных данных и материалов содержащихся в фонде пространственных данных Псковской области».</a:t>
            </a:r>
            <a:endParaRPr lang="ru-RU" sz="1200" spc="-1" dirty="0">
              <a:solidFill>
                <a:srgbClr val="000000"/>
              </a:solidFill>
              <a:cs typeface="Courier New" panose="02070309020205020404" pitchFamily="49" charset="0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1400" spc="-1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4DBF2A2-FB11-AE3F-E216-A44F85F80386}"/>
              </a:ext>
            </a:extLst>
          </p:cNvPr>
          <p:cNvSpPr/>
          <p:nvPr/>
        </p:nvSpPr>
        <p:spPr>
          <a:xfrm>
            <a:off x="2019031" y="270246"/>
            <a:ext cx="9977760" cy="1386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Плата за предоставление материалов и данных ФПД ПО</a:t>
            </a:r>
            <a:endParaRPr lang="ru-RU" sz="35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48713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>
            <a:extLst>
              <a:ext uri="{FF2B5EF4-FFF2-40B4-BE49-F238E27FC236}">
                <a16:creationId xmlns:a16="http://schemas.microsoft.com/office/drawing/2014/main" id="{F19F8962-7271-A067-A440-E171D47CFD30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  <p:sp>
        <p:nvSpPr>
          <p:cNvPr id="3" name="TextBox 13">
            <a:extLst>
              <a:ext uri="{FF2B5EF4-FFF2-40B4-BE49-F238E27FC236}">
                <a16:creationId xmlns:a16="http://schemas.microsoft.com/office/drawing/2014/main" id="{70226DBE-602A-EAE9-76F9-5E41CF1786CE}"/>
              </a:ext>
            </a:extLst>
          </p:cNvPr>
          <p:cNvSpPr/>
          <p:nvPr/>
        </p:nvSpPr>
        <p:spPr>
          <a:xfrm>
            <a:off x="955497" y="1656966"/>
            <a:ext cx="10685123" cy="522561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indent="342900">
              <a:spcBef>
                <a:spcPts val="1000"/>
              </a:spcBef>
              <a:tabLst>
                <a:tab pos="0" algn="l"/>
              </a:tabLst>
            </a:pPr>
            <a:r>
              <a:rPr lang="ru-RU" sz="1200" b="1" spc="-1" dirty="0">
                <a:solidFill>
                  <a:srgbClr val="000000"/>
                </a:solidFill>
              </a:rPr>
              <a:t>Значение П:</a:t>
            </a:r>
          </a:p>
          <a:p>
            <a:pPr indent="342900">
              <a:spcBef>
                <a:spcPts val="1000"/>
              </a:spcBef>
              <a:tabLst>
                <a:tab pos="0" algn="l"/>
              </a:tabLst>
            </a:pPr>
            <a:r>
              <a:rPr lang="ru-RU" sz="1200" spc="-1" dirty="0">
                <a:solidFill>
                  <a:srgbClr val="000000"/>
                </a:solidFill>
              </a:rPr>
              <a:t>а) изготовление одного и более экземпляра (копии) пространственных данных и материалов или их частей в любой материальной форме без права передачи третьим лицам - 1;</a:t>
            </a:r>
          </a:p>
          <a:p>
            <a:pPr indent="342900">
              <a:spcBef>
                <a:spcPts val="1000"/>
              </a:spcBef>
              <a:tabLst>
                <a:tab pos="0" algn="l"/>
              </a:tabLst>
            </a:pPr>
            <a:r>
              <a:rPr lang="ru-RU" sz="1200" spc="-1" dirty="0">
                <a:solidFill>
                  <a:srgbClr val="000000"/>
                </a:solidFill>
              </a:rPr>
              <a:t>б) изготовление одного и более экземпляра (копии) пространственных данных и материалов или их частей в любой материальной форме с правом передачи ограниченному кругу третьих лиц - 1,8;</a:t>
            </a:r>
          </a:p>
          <a:p>
            <a:pPr indent="342900">
              <a:spcBef>
                <a:spcPts val="1000"/>
              </a:spcBef>
              <a:tabLst>
                <a:tab pos="0" algn="l"/>
              </a:tabLst>
            </a:pPr>
            <a:r>
              <a:rPr lang="ru-RU" sz="1200" spc="-1" dirty="0">
                <a:solidFill>
                  <a:srgbClr val="000000"/>
                </a:solidFill>
              </a:rPr>
              <a:t>в) изготовление одного и более экземпляра (копии) ПД и материалов или их частей в любой материальной форме с правом передачи неограниченному кругу третьих лиц - 2;</a:t>
            </a:r>
          </a:p>
          <a:p>
            <a:pPr indent="342900">
              <a:spcBef>
                <a:spcPts val="1000"/>
              </a:spcBef>
              <a:tabLst>
                <a:tab pos="0" algn="l"/>
              </a:tabLst>
            </a:pPr>
            <a:r>
              <a:rPr lang="ru-RU" sz="1200" spc="-1" dirty="0">
                <a:solidFill>
                  <a:srgbClr val="000000"/>
                </a:solidFill>
              </a:rPr>
              <a:t>г) обработка пространственных данных и (или) создание производных (переработка) материалов или их частей без права передачи третьим лицам - 1,5;</a:t>
            </a:r>
          </a:p>
          <a:p>
            <a:pPr indent="342900">
              <a:spcBef>
                <a:spcPts val="1000"/>
              </a:spcBef>
              <a:tabLst>
                <a:tab pos="0" algn="l"/>
              </a:tabLst>
            </a:pPr>
            <a:r>
              <a:rPr lang="ru-RU" sz="1200" spc="-1" dirty="0">
                <a:solidFill>
                  <a:srgbClr val="000000"/>
                </a:solidFill>
              </a:rPr>
              <a:t>д) обработка пространственных данных и (или) создание производных (переработка) материалов или их частей с правом передачи ограниченному кругу третьих лиц - 2,8;</a:t>
            </a:r>
          </a:p>
          <a:p>
            <a:pPr indent="342900">
              <a:spcBef>
                <a:spcPts val="1000"/>
              </a:spcBef>
              <a:tabLst>
                <a:tab pos="0" algn="l"/>
              </a:tabLst>
            </a:pPr>
            <a:r>
              <a:rPr lang="ru-RU" sz="1200" spc="-1" dirty="0">
                <a:solidFill>
                  <a:srgbClr val="000000"/>
                </a:solidFill>
              </a:rPr>
              <a:t>е) обработка пространственных данных и (или) создание производных (переработка) материалов или их частей с правом передачи неограниченному кругу третьих лиц - 3;</a:t>
            </a:r>
          </a:p>
          <a:p>
            <a:pPr indent="342900">
              <a:spcBef>
                <a:spcPts val="1000"/>
              </a:spcBef>
              <a:tabLst>
                <a:tab pos="0" algn="l"/>
              </a:tabLst>
            </a:pPr>
            <a:r>
              <a:rPr lang="ru-RU" sz="1200" spc="-1" dirty="0">
                <a:solidFill>
                  <a:srgbClr val="000000"/>
                </a:solidFill>
              </a:rPr>
              <a:t>ж) размещение пространственных данных в информационно-телекоммуникационной сети "Интернет" и доведение материалов до всеобщего сведения посредством ИТС "Интернет" - 2.</a:t>
            </a:r>
          </a:p>
          <a:p>
            <a:pPr indent="342900">
              <a:spcBef>
                <a:spcPts val="1000"/>
              </a:spcBef>
              <a:tabLst>
                <a:tab pos="0" algn="l"/>
              </a:tabLst>
            </a:pPr>
            <a:r>
              <a:rPr lang="ru-RU" sz="1200" b="1" spc="-1" dirty="0">
                <a:solidFill>
                  <a:srgbClr val="000000"/>
                </a:solidFill>
              </a:rPr>
              <a:t>Значение С:</a:t>
            </a:r>
          </a:p>
          <a:p>
            <a:pPr indent="342900">
              <a:spcBef>
                <a:spcPts val="1000"/>
              </a:spcBef>
              <a:tabLst>
                <a:tab pos="0" algn="l"/>
              </a:tabLst>
            </a:pPr>
            <a:r>
              <a:rPr lang="ru-RU" sz="1200" spc="-1" dirty="0">
                <a:solidFill>
                  <a:srgbClr val="000000"/>
                </a:solidFill>
              </a:rPr>
              <a:t>до 5 лет - 1;</a:t>
            </a:r>
          </a:p>
          <a:p>
            <a:pPr indent="342900">
              <a:spcBef>
                <a:spcPts val="1000"/>
              </a:spcBef>
              <a:tabLst>
                <a:tab pos="0" algn="l"/>
              </a:tabLst>
            </a:pPr>
            <a:r>
              <a:rPr lang="ru-RU" sz="1200" spc="-1" dirty="0">
                <a:solidFill>
                  <a:srgbClr val="000000"/>
                </a:solidFill>
              </a:rPr>
              <a:t>5 - 10 лет - 1,2;</a:t>
            </a:r>
          </a:p>
          <a:p>
            <a:pPr indent="342900">
              <a:spcBef>
                <a:spcPts val="1000"/>
              </a:spcBef>
              <a:tabLst>
                <a:tab pos="0" algn="l"/>
              </a:tabLst>
            </a:pPr>
            <a:r>
              <a:rPr lang="ru-RU" sz="1200" spc="-1" dirty="0">
                <a:solidFill>
                  <a:srgbClr val="000000"/>
                </a:solidFill>
              </a:rPr>
              <a:t>бессрочно - 1,5.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1400" spc="-1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9C6910D-4953-E4F1-EE83-A296740BD39A}"/>
              </a:ext>
            </a:extLst>
          </p:cNvPr>
          <p:cNvSpPr/>
          <p:nvPr/>
        </p:nvSpPr>
        <p:spPr>
          <a:xfrm>
            <a:off x="2019031" y="270246"/>
            <a:ext cx="9977760" cy="1386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Плата за предоставление материалов и данных ФПД ПО</a:t>
            </a:r>
            <a:endParaRPr lang="ru-RU" sz="35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56081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>
            <a:extLst>
              <a:ext uri="{FF2B5EF4-FFF2-40B4-BE49-F238E27FC236}">
                <a16:creationId xmlns:a16="http://schemas.microsoft.com/office/drawing/2014/main" id="{3BBA5DE5-656D-8E4A-5AE1-AB4FEE63DB35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  <p:sp>
        <p:nvSpPr>
          <p:cNvPr id="3" name="Прямоугольник 4">
            <a:extLst>
              <a:ext uri="{FF2B5EF4-FFF2-40B4-BE49-F238E27FC236}">
                <a16:creationId xmlns:a16="http://schemas.microsoft.com/office/drawing/2014/main" id="{682EA714-157A-BEE1-D043-5F4B87088F31}"/>
              </a:ext>
            </a:extLst>
          </p:cNvPr>
          <p:cNvSpPr/>
          <p:nvPr/>
        </p:nvSpPr>
        <p:spPr>
          <a:xfrm>
            <a:off x="1937520" y="162360"/>
            <a:ext cx="9977760" cy="1386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pc="-1" dirty="0">
                <a:solidFill>
                  <a:srgbClr val="4472C4"/>
                </a:solidFill>
                <a:latin typeface="Times New Roman"/>
                <a:ea typeface="DejaVu Sans"/>
              </a:rPr>
              <a:t>Расчет стоимости запрашиваемых</a:t>
            </a:r>
            <a:r>
              <a:rPr lang="ru-RU" sz="3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 материалов</a:t>
            </a:r>
            <a:endParaRPr lang="ru-RU" sz="3500" b="0" strike="noStrike" spc="-1" dirty="0">
              <a:latin typeface="Arial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34A228F-08E6-8F8B-F315-D8A7F62137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341" t="18281" r="25383" b="5424"/>
          <a:stretch/>
        </p:blipFill>
        <p:spPr>
          <a:xfrm>
            <a:off x="7492570" y="1266840"/>
            <a:ext cx="4422710" cy="5038530"/>
          </a:xfrm>
          <a:prstGeom prst="rect">
            <a:avLst/>
          </a:prstGeom>
        </p:spPr>
      </p:pic>
      <p:sp>
        <p:nvSpPr>
          <p:cNvPr id="8" name="TextBox 13">
            <a:extLst>
              <a:ext uri="{FF2B5EF4-FFF2-40B4-BE49-F238E27FC236}">
                <a16:creationId xmlns:a16="http://schemas.microsoft.com/office/drawing/2014/main" id="{11352733-9A9A-87A0-B43C-437BA5DF002D}"/>
              </a:ext>
            </a:extLst>
          </p:cNvPr>
          <p:cNvSpPr/>
          <p:nvPr/>
        </p:nvSpPr>
        <p:spPr>
          <a:xfrm>
            <a:off x="3556437" y="1382592"/>
            <a:ext cx="3936133" cy="18144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400" spc="-1" dirty="0">
                <a:solidFill>
                  <a:srgbClr val="000000"/>
                </a:solidFill>
                <a:ea typeface="Calibri"/>
              </a:rPr>
              <a:t>г</a:t>
            </a:r>
            <a:r>
              <a:rPr lang="ru-RU" sz="1400" b="0" strike="noStrike" spc="-1" dirty="0">
                <a:solidFill>
                  <a:srgbClr val="000000"/>
                </a:solidFill>
                <a:ea typeface="Calibri"/>
              </a:rPr>
              <a:t>. Псков, (квартал, до 5 лет, 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400" b="0" strike="noStrike" spc="-1" dirty="0">
                <a:solidFill>
                  <a:srgbClr val="000000"/>
                </a:solidFill>
                <a:ea typeface="Calibri"/>
              </a:rPr>
              <a:t>без права передачи 3-м лицам)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400" spc="-1" dirty="0">
                <a:solidFill>
                  <a:srgbClr val="000000"/>
                </a:solidFill>
                <a:ea typeface="Calibri"/>
              </a:rPr>
              <a:t>Площадь – 0.14 </a:t>
            </a:r>
            <a:r>
              <a:rPr lang="ru-RU" sz="1400" spc="-1" dirty="0" err="1">
                <a:solidFill>
                  <a:srgbClr val="000000"/>
                </a:solidFill>
                <a:ea typeface="Calibri"/>
              </a:rPr>
              <a:t>кв.км</a:t>
            </a:r>
            <a:r>
              <a:rPr lang="ru-RU" sz="1400" spc="-1" dirty="0">
                <a:solidFill>
                  <a:srgbClr val="000000"/>
                </a:solidFill>
                <a:ea typeface="Calibri"/>
              </a:rPr>
              <a:t>.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400" spc="-1" dirty="0">
                <a:solidFill>
                  <a:srgbClr val="000000"/>
                </a:solidFill>
                <a:ea typeface="Calibri"/>
              </a:rPr>
              <a:t>56 кв.дм.* 15 = 840 руб.</a:t>
            </a:r>
            <a:endParaRPr lang="ru-RU" sz="1400" b="0" strike="noStrike" spc="-1" dirty="0">
              <a:solidFill>
                <a:srgbClr val="000000"/>
              </a:solidFill>
              <a:ea typeface="Calibri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400" spc="-1" dirty="0">
                <a:solidFill>
                  <a:srgbClr val="000000"/>
                </a:solidFill>
              </a:rPr>
              <a:t>Услуга – 200 руб. (1 планшет)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400" spc="-1" dirty="0">
                <a:solidFill>
                  <a:srgbClr val="000000"/>
                </a:solidFill>
              </a:rPr>
              <a:t>Запись – 100 руб.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1400" spc="-1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400" b="1" strike="noStrike" spc="-1" dirty="0">
                <a:solidFill>
                  <a:srgbClr val="000000"/>
                </a:solidFill>
              </a:rPr>
              <a:t>Итого – 1140 руб.</a:t>
            </a:r>
            <a:endParaRPr lang="ru-RU" sz="1400" b="1" strike="noStrike" spc="-1" dirty="0"/>
          </a:p>
        </p:txBody>
      </p:sp>
      <p:sp>
        <p:nvSpPr>
          <p:cNvPr id="10" name="TextBox 13">
            <a:extLst>
              <a:ext uri="{FF2B5EF4-FFF2-40B4-BE49-F238E27FC236}">
                <a16:creationId xmlns:a16="http://schemas.microsoft.com/office/drawing/2014/main" id="{CFC9E597-B09E-B8D7-F075-5AF67706C8AA}"/>
              </a:ext>
            </a:extLst>
          </p:cNvPr>
          <p:cNvSpPr/>
          <p:nvPr/>
        </p:nvSpPr>
        <p:spPr>
          <a:xfrm>
            <a:off x="910104" y="4377965"/>
            <a:ext cx="5006678" cy="159898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400" spc="-1" dirty="0">
                <a:solidFill>
                  <a:srgbClr val="000000"/>
                </a:solidFill>
                <a:ea typeface="Calibri"/>
              </a:rPr>
              <a:t>г</a:t>
            </a:r>
            <a:r>
              <a:rPr lang="ru-RU" sz="1400" b="0" strike="noStrike" spc="-1" dirty="0">
                <a:solidFill>
                  <a:srgbClr val="000000"/>
                </a:solidFill>
                <a:ea typeface="Calibri"/>
              </a:rPr>
              <a:t>. Псков, (без права передачи 3-м лицам)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400" spc="-1" dirty="0">
                <a:solidFill>
                  <a:srgbClr val="000000"/>
                </a:solidFill>
                <a:ea typeface="Calibri"/>
              </a:rPr>
              <a:t>Площадь – 108.9 </a:t>
            </a:r>
            <a:r>
              <a:rPr lang="ru-RU" sz="1400" spc="-1" dirty="0" err="1">
                <a:solidFill>
                  <a:srgbClr val="000000"/>
                </a:solidFill>
                <a:ea typeface="Calibri"/>
              </a:rPr>
              <a:t>кв.км</a:t>
            </a:r>
            <a:r>
              <a:rPr lang="ru-RU" sz="1400" spc="-1" dirty="0">
                <a:solidFill>
                  <a:srgbClr val="000000"/>
                </a:solidFill>
                <a:ea typeface="Calibri"/>
              </a:rPr>
              <a:t>.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400" spc="-1" dirty="0">
                <a:solidFill>
                  <a:srgbClr val="000000"/>
                </a:solidFill>
                <a:ea typeface="Calibri"/>
              </a:rPr>
              <a:t>43560 кв.дм.* 15 = 653 400 руб.</a:t>
            </a:r>
            <a:endParaRPr lang="ru-RU" sz="1400" b="0" strike="noStrike" spc="-1" dirty="0">
              <a:solidFill>
                <a:srgbClr val="000000"/>
              </a:solidFill>
              <a:ea typeface="Calibri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400" spc="-1" dirty="0">
                <a:solidFill>
                  <a:srgbClr val="000000"/>
                </a:solidFill>
              </a:rPr>
              <a:t>Услуга – 200 руб.*141 планшет = 28 200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400" spc="-1" dirty="0">
                <a:solidFill>
                  <a:srgbClr val="000000"/>
                </a:solidFill>
              </a:rPr>
              <a:t>Запись – 100 руб.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1400" spc="-1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400" b="1" strike="noStrike" spc="-1" dirty="0">
                <a:solidFill>
                  <a:srgbClr val="000000"/>
                </a:solidFill>
              </a:rPr>
              <a:t>Итого – 681 700 руб.</a:t>
            </a:r>
            <a:endParaRPr lang="ru-RU" sz="1400" b="1" strike="noStrike" spc="-1" dirty="0"/>
          </a:p>
        </p:txBody>
      </p:sp>
    </p:spTree>
    <p:extLst>
      <p:ext uri="{BB962C8B-B14F-4D97-AF65-F5344CB8AC3E}">
        <p14:creationId xmlns:p14="http://schemas.microsoft.com/office/powerpoint/2010/main" val="15193091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86B0DD0-A91B-0EE6-2D7D-7E76DF4C2B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22" t="22932" r="35786" b="3911"/>
          <a:stretch/>
        </p:blipFill>
        <p:spPr>
          <a:xfrm>
            <a:off x="7530957" y="1021004"/>
            <a:ext cx="4037744" cy="5635687"/>
          </a:xfrm>
          <a:prstGeom prst="rect">
            <a:avLst/>
          </a:prstGeom>
        </p:spPr>
      </p:pic>
      <p:pic>
        <p:nvPicPr>
          <p:cNvPr id="2" name="Рисунок 6">
            <a:extLst>
              <a:ext uri="{FF2B5EF4-FFF2-40B4-BE49-F238E27FC236}">
                <a16:creationId xmlns:a16="http://schemas.microsoft.com/office/drawing/2014/main" id="{D3F7DB02-8CD3-F7DD-BD0F-9FEF0241764A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  <p:sp>
        <p:nvSpPr>
          <p:cNvPr id="3" name="Прямоугольник 4">
            <a:extLst>
              <a:ext uri="{FF2B5EF4-FFF2-40B4-BE49-F238E27FC236}">
                <a16:creationId xmlns:a16="http://schemas.microsoft.com/office/drawing/2014/main" id="{5CCE3A6C-49AC-5C5D-7B8E-1BB3BB7ABF8B}"/>
              </a:ext>
            </a:extLst>
          </p:cNvPr>
          <p:cNvSpPr/>
          <p:nvPr/>
        </p:nvSpPr>
        <p:spPr>
          <a:xfrm>
            <a:off x="1937520" y="162360"/>
            <a:ext cx="9977760" cy="1386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pc="-1" dirty="0">
                <a:solidFill>
                  <a:srgbClr val="4472C4"/>
                </a:solidFill>
                <a:latin typeface="Times New Roman"/>
                <a:ea typeface="DejaVu Sans"/>
              </a:rPr>
              <a:t>Расчет стоимости запрашиваемых</a:t>
            </a:r>
            <a:r>
              <a:rPr lang="ru-RU" sz="3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 материалов</a:t>
            </a:r>
            <a:endParaRPr lang="ru-RU" sz="3500" b="0" strike="noStrike" spc="-1" dirty="0">
              <a:latin typeface="Arial"/>
            </a:endParaRPr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EBE00C26-E271-B4F0-8ED0-CADC77BEF1BA}"/>
              </a:ext>
            </a:extLst>
          </p:cNvPr>
          <p:cNvSpPr/>
          <p:nvPr/>
        </p:nvSpPr>
        <p:spPr>
          <a:xfrm>
            <a:off x="1822680" y="1549080"/>
            <a:ext cx="5235666" cy="202987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400" spc="-1" dirty="0">
                <a:solidFill>
                  <a:srgbClr val="000000"/>
                </a:solidFill>
              </a:rPr>
              <a:t>д. </a:t>
            </a:r>
            <a:r>
              <a:rPr lang="ru-RU" sz="1400" spc="-1" dirty="0" err="1">
                <a:solidFill>
                  <a:srgbClr val="000000"/>
                </a:solidFill>
              </a:rPr>
              <a:t>Кривск</a:t>
            </a:r>
            <a:r>
              <a:rPr lang="ru-RU" sz="1400" spc="-1" dirty="0">
                <a:solidFill>
                  <a:srgbClr val="000000"/>
                </a:solidFill>
              </a:rPr>
              <a:t>  сельского поселения «</a:t>
            </a:r>
            <a:r>
              <a:rPr lang="ru-RU" sz="1400" spc="-1" dirty="0" err="1">
                <a:solidFill>
                  <a:srgbClr val="000000"/>
                </a:solidFill>
              </a:rPr>
              <a:t>Круппская</a:t>
            </a:r>
            <a:r>
              <a:rPr lang="ru-RU" sz="1400" spc="-1" dirty="0">
                <a:solidFill>
                  <a:srgbClr val="000000"/>
                </a:solidFill>
              </a:rPr>
              <a:t> волость» 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400" spc="-1" dirty="0">
                <a:solidFill>
                  <a:srgbClr val="000000"/>
                </a:solidFill>
              </a:rPr>
              <a:t>Печорского муниципального округа, 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400" spc="-1" dirty="0">
                <a:solidFill>
                  <a:srgbClr val="000000"/>
                </a:solidFill>
              </a:rPr>
              <a:t>(срок до 5 лет, </a:t>
            </a:r>
            <a:r>
              <a:rPr lang="ru-RU" sz="1400" b="0" strike="noStrike" spc="-1" dirty="0">
                <a:solidFill>
                  <a:srgbClr val="000000"/>
                </a:solidFill>
                <a:ea typeface="Calibri"/>
              </a:rPr>
              <a:t>без права передачи 3-м лицам)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400" spc="-1" dirty="0">
                <a:solidFill>
                  <a:srgbClr val="000000"/>
                </a:solidFill>
                <a:ea typeface="Calibri"/>
              </a:rPr>
              <a:t>Площадь – 1.33 </a:t>
            </a:r>
            <a:r>
              <a:rPr lang="ru-RU" sz="1400" spc="-1" dirty="0" err="1">
                <a:solidFill>
                  <a:srgbClr val="000000"/>
                </a:solidFill>
                <a:ea typeface="Calibri"/>
              </a:rPr>
              <a:t>кв.км</a:t>
            </a:r>
            <a:r>
              <a:rPr lang="ru-RU" sz="1400" spc="-1" dirty="0">
                <a:solidFill>
                  <a:srgbClr val="000000"/>
                </a:solidFill>
                <a:ea typeface="Calibri"/>
              </a:rPr>
              <a:t>.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400" spc="-1" dirty="0">
                <a:solidFill>
                  <a:srgbClr val="000000"/>
                </a:solidFill>
                <a:ea typeface="Calibri"/>
              </a:rPr>
              <a:t>530.5 кв.дм.* 15 = 7 957.5 руб.</a:t>
            </a:r>
            <a:endParaRPr lang="ru-RU" sz="1400" b="0" strike="noStrike" spc="-1" dirty="0">
              <a:solidFill>
                <a:srgbClr val="000000"/>
              </a:solidFill>
              <a:ea typeface="Calibri"/>
            </a:endParaRPr>
          </a:p>
          <a:p>
            <a:pPr>
              <a:tabLst>
                <a:tab pos="0" algn="l"/>
              </a:tabLst>
            </a:pPr>
            <a:r>
              <a:rPr lang="ru-RU" sz="1400" spc="-1" dirty="0">
                <a:solidFill>
                  <a:srgbClr val="000000"/>
                </a:solidFill>
              </a:rPr>
              <a:t>Услуга – 200 руб.*4 планшета = 800 руб.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400" spc="-1" dirty="0">
                <a:solidFill>
                  <a:srgbClr val="000000"/>
                </a:solidFill>
              </a:rPr>
              <a:t>Запись – 100 руб.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1400" spc="-1" dirty="0">
              <a:solidFill>
                <a:srgbClr val="000000"/>
              </a:solidFill>
              <a:latin typeface="Courier New"/>
            </a:endParaRPr>
          </a:p>
          <a:p>
            <a:pPr>
              <a:tabLst>
                <a:tab pos="0" algn="l"/>
              </a:tabLst>
            </a:pPr>
            <a:r>
              <a:rPr lang="ru-RU" sz="1400" b="1" spc="-1" dirty="0">
                <a:solidFill>
                  <a:srgbClr val="000000"/>
                </a:solidFill>
              </a:rPr>
              <a:t>Итого – 8 857.5 руб.</a:t>
            </a:r>
          </a:p>
        </p:txBody>
      </p:sp>
    </p:spTree>
    <p:extLst>
      <p:ext uri="{BB962C8B-B14F-4D97-AF65-F5344CB8AC3E}">
        <p14:creationId xmlns:p14="http://schemas.microsoft.com/office/powerpoint/2010/main" val="7444035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Прямоугольник 4"/>
          <p:cNvSpPr/>
          <p:nvPr/>
        </p:nvSpPr>
        <p:spPr>
          <a:xfrm>
            <a:off x="1937520" y="258120"/>
            <a:ext cx="9950400" cy="1067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trike="noStrike" spc="-1">
                <a:solidFill>
                  <a:srgbClr val="4472C4"/>
                </a:solidFill>
                <a:latin typeface="Times New Roman"/>
                <a:ea typeface="DejaVu Sans"/>
              </a:rPr>
              <a:t>Порядок получения материалов из ФПД ПО</a:t>
            </a:r>
            <a:endParaRPr lang="ru-RU" sz="3500" b="0" strike="noStrike" spc="-1">
              <a:latin typeface="Arial"/>
            </a:endParaRPr>
          </a:p>
        </p:txBody>
      </p:sp>
      <p:pic>
        <p:nvPicPr>
          <p:cNvPr id="189" name="Рисунок 5"/>
          <p:cNvPicPr/>
          <p:nvPr/>
        </p:nvPicPr>
        <p:blipFill>
          <a:blip r:embed="rId2"/>
          <a:stretch/>
        </p:blipFill>
        <p:spPr>
          <a:xfrm>
            <a:off x="1456560" y="1741680"/>
            <a:ext cx="8948160" cy="4629240"/>
          </a:xfrm>
          <a:prstGeom prst="rect">
            <a:avLst/>
          </a:prstGeom>
          <a:ln w="0">
            <a:noFill/>
          </a:ln>
        </p:spPr>
      </p:pic>
      <p:sp>
        <p:nvSpPr>
          <p:cNvPr id="190" name="TextBox 6"/>
          <p:cNvSpPr/>
          <p:nvPr/>
        </p:nvSpPr>
        <p:spPr>
          <a:xfrm>
            <a:off x="2905200" y="2422800"/>
            <a:ext cx="2866320" cy="27554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000000"/>
                </a:solidFill>
                <a:ea typeface="Calibri"/>
              </a:rPr>
              <a:t>Подача заявления в Учреждение</a:t>
            </a:r>
            <a:endParaRPr lang="ru-RU" sz="1200" b="0" strike="noStrike" spc="-1" dirty="0"/>
          </a:p>
        </p:txBody>
      </p:sp>
      <p:sp>
        <p:nvSpPr>
          <p:cNvPr id="191" name="TextBox 7"/>
          <p:cNvSpPr/>
          <p:nvPr/>
        </p:nvSpPr>
        <p:spPr>
          <a:xfrm>
            <a:off x="7217640" y="5594760"/>
            <a:ext cx="2866320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000000"/>
                </a:solidFill>
                <a:ea typeface="Calibri"/>
              </a:rPr>
              <a:t>Получение запрашиваемых материалов в ФПД ПО (после оплаты)</a:t>
            </a:r>
            <a:endParaRPr lang="ru-RU" sz="1200" b="0" strike="noStrike" spc="-1" dirty="0"/>
          </a:p>
        </p:txBody>
      </p:sp>
      <p:sp>
        <p:nvSpPr>
          <p:cNvPr id="192" name="TextBox 8"/>
          <p:cNvSpPr/>
          <p:nvPr/>
        </p:nvSpPr>
        <p:spPr>
          <a:xfrm>
            <a:off x="2905200" y="4330440"/>
            <a:ext cx="2866320" cy="460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000000"/>
                </a:solidFill>
                <a:ea typeface="Calibri"/>
              </a:rPr>
              <a:t>Расчет стоимости запрашиваемых материалов</a:t>
            </a:r>
            <a:endParaRPr lang="ru-RU" sz="1200" b="0" strike="noStrike" spc="-1" dirty="0"/>
          </a:p>
        </p:txBody>
      </p:sp>
      <p:sp>
        <p:nvSpPr>
          <p:cNvPr id="193" name="TextBox 9"/>
          <p:cNvSpPr/>
          <p:nvPr/>
        </p:nvSpPr>
        <p:spPr>
          <a:xfrm>
            <a:off x="7217640" y="3134880"/>
            <a:ext cx="2866320" cy="101420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200" b="0" strike="noStrike" spc="-1" dirty="0">
                <a:solidFill>
                  <a:srgbClr val="000000"/>
                </a:solidFill>
                <a:ea typeface="Calibri"/>
              </a:rPr>
              <a:t>Проведение Учреждением проверки корректности заполнения Заявления и определение наличия запрашиваемых материалов в ФПД ПО</a:t>
            </a:r>
            <a:endParaRPr lang="ru-RU" sz="1200" b="0" strike="noStrike" spc="-1" dirty="0"/>
          </a:p>
        </p:txBody>
      </p:sp>
      <p:pic>
        <p:nvPicPr>
          <p:cNvPr id="194" name="Рисунок 11"/>
          <p:cNvPicPr/>
          <p:nvPr/>
        </p:nvPicPr>
        <p:blipFill>
          <a:blip r:embed="rId3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Прямоугольник 4"/>
          <p:cNvSpPr/>
          <p:nvPr/>
        </p:nvSpPr>
        <p:spPr>
          <a:xfrm>
            <a:off x="2761200" y="303480"/>
            <a:ext cx="8697240" cy="105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trike="noStrike" spc="-1">
                <a:solidFill>
                  <a:srgbClr val="4472C4"/>
                </a:solidFill>
                <a:latin typeface="Times New Roman"/>
                <a:ea typeface="DejaVu Sans"/>
              </a:rPr>
              <a:t>Документы для получения материалов из ФПД ПО</a:t>
            </a:r>
            <a:endParaRPr lang="ru-RU" sz="3500" b="0" strike="noStrike" spc="-1">
              <a:latin typeface="Arial"/>
            </a:endParaRPr>
          </a:p>
        </p:txBody>
      </p:sp>
      <p:sp>
        <p:nvSpPr>
          <p:cNvPr id="196" name="TextBox 8"/>
          <p:cNvSpPr/>
          <p:nvPr/>
        </p:nvSpPr>
        <p:spPr>
          <a:xfrm>
            <a:off x="930240" y="1905480"/>
            <a:ext cx="3412800" cy="13835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200" b="0" strike="noStrike" spc="-1" dirty="0">
                <a:solidFill>
                  <a:srgbClr val="000000"/>
                </a:solidFill>
                <a:ea typeface="Calibri"/>
              </a:rPr>
              <a:t>Актуальное заявление о предоставлении пространственных данных и материалов, рекомендации по заполнению формы заявления, а также договор присоединения можно скачать с официального сайта 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200" b="0" strike="noStrike" spc="-1" dirty="0">
                <a:solidFill>
                  <a:srgbClr val="000000"/>
                </a:solidFill>
                <a:ea typeface="Calibri"/>
              </a:rPr>
              <a:t>ГБУ ПО «БТИ и ГКО» </a:t>
            </a: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1200" b="0" strike="noStrike" spc="-1" dirty="0">
                <a:solidFill>
                  <a:srgbClr val="000000"/>
                </a:solidFill>
                <a:ea typeface="Calibri"/>
              </a:rPr>
              <a:t>http</a:t>
            </a:r>
            <a:r>
              <a:rPr lang="ru-RU" sz="1200" b="0" strike="noStrike" spc="-1" dirty="0">
                <a:solidFill>
                  <a:srgbClr val="000000"/>
                </a:solidFill>
                <a:ea typeface="Calibri"/>
              </a:rPr>
              <a:t>://</a:t>
            </a:r>
            <a:r>
              <a:rPr lang="en-US" sz="1200" b="0" strike="noStrike" spc="-1" dirty="0">
                <a:solidFill>
                  <a:srgbClr val="000000"/>
                </a:solidFill>
                <a:ea typeface="Calibri"/>
              </a:rPr>
              <a:t>bti-pskov.ru</a:t>
            </a:r>
            <a:r>
              <a:rPr lang="ru-RU" sz="1200" b="0" strike="noStrike" spc="-1" dirty="0">
                <a:solidFill>
                  <a:srgbClr val="000000"/>
                </a:solidFill>
                <a:ea typeface="Calibri"/>
              </a:rPr>
              <a:t>. </a:t>
            </a:r>
            <a:endParaRPr lang="ru-RU" sz="1200" b="0" strike="noStrike" spc="-1" dirty="0"/>
          </a:p>
        </p:txBody>
      </p:sp>
      <p:pic>
        <p:nvPicPr>
          <p:cNvPr id="197" name="Рисунок 10"/>
          <p:cNvPicPr/>
          <p:nvPr/>
        </p:nvPicPr>
        <p:blipFill>
          <a:blip r:embed="rId2"/>
          <a:srcRect b="25779"/>
          <a:stretch/>
        </p:blipFill>
        <p:spPr>
          <a:xfrm>
            <a:off x="4343760" y="1673280"/>
            <a:ext cx="7114680" cy="5034960"/>
          </a:xfrm>
          <a:prstGeom prst="rect">
            <a:avLst/>
          </a:prstGeom>
          <a:ln w="0">
            <a:noFill/>
          </a:ln>
        </p:spPr>
      </p:pic>
      <p:pic>
        <p:nvPicPr>
          <p:cNvPr id="198" name="Рисунок 6"/>
          <p:cNvPicPr/>
          <p:nvPr/>
        </p:nvPicPr>
        <p:blipFill>
          <a:blip r:embed="rId3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4">
            <a:extLst>
              <a:ext uri="{FF2B5EF4-FFF2-40B4-BE49-F238E27FC236}">
                <a16:creationId xmlns:a16="http://schemas.microsoft.com/office/drawing/2014/main" id="{15211C37-30A2-DFAA-96BE-8ADA25DE7FD3}"/>
              </a:ext>
            </a:extLst>
          </p:cNvPr>
          <p:cNvSpPr/>
          <p:nvPr/>
        </p:nvSpPr>
        <p:spPr>
          <a:xfrm>
            <a:off x="2761200" y="303480"/>
            <a:ext cx="8697240" cy="105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Заявление для получения материалов из ФПД ПО</a:t>
            </a:r>
            <a:endParaRPr lang="ru-RU" sz="3500" b="0" strike="noStrike" spc="-1" dirty="0">
              <a:latin typeface="Arial"/>
            </a:endParaRPr>
          </a:p>
        </p:txBody>
      </p:sp>
      <p:pic>
        <p:nvPicPr>
          <p:cNvPr id="3" name="Рисунок 6">
            <a:extLst>
              <a:ext uri="{FF2B5EF4-FFF2-40B4-BE49-F238E27FC236}">
                <a16:creationId xmlns:a16="http://schemas.microsoft.com/office/drawing/2014/main" id="{05D1C6BC-6F03-F281-33FE-C42F4BE1D79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BA53BB2-46B6-BE3B-86F1-B936ECEA38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107" t="18472" r="31296" b="48915"/>
          <a:stretch/>
        </p:blipFill>
        <p:spPr>
          <a:xfrm>
            <a:off x="536170" y="1353600"/>
            <a:ext cx="6589073" cy="435871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5EC55F3-2ACD-60A8-24DF-0E111BFEB4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256" t="67266" r="31973" b="16702"/>
          <a:stretch/>
        </p:blipFill>
        <p:spPr>
          <a:xfrm>
            <a:off x="7054557" y="3444205"/>
            <a:ext cx="5013063" cy="187782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A292468-5803-675F-BF33-A52C9C55C1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883" t="28802" r="22641" b="65863"/>
          <a:stretch/>
        </p:blipFill>
        <p:spPr>
          <a:xfrm>
            <a:off x="7125243" y="6054596"/>
            <a:ext cx="4942377" cy="615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7023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Прямоугольник 4"/>
          <p:cNvSpPr/>
          <p:nvPr/>
        </p:nvSpPr>
        <p:spPr>
          <a:xfrm>
            <a:off x="3985560" y="443520"/>
            <a:ext cx="5194080" cy="596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trike="noStrike" spc="-1">
                <a:solidFill>
                  <a:srgbClr val="4472C4"/>
                </a:solidFill>
                <a:latin typeface="Times New Roman"/>
                <a:ea typeface="DejaVu Sans"/>
              </a:rPr>
              <a:t>Деятельность ФПД ПО</a:t>
            </a:r>
            <a:endParaRPr lang="ru-RU" sz="3500" b="0" strike="noStrike" spc="-1">
              <a:latin typeface="Arial"/>
            </a:endParaRPr>
          </a:p>
        </p:txBody>
      </p:sp>
      <p:pic>
        <p:nvPicPr>
          <p:cNvPr id="128" name="Рисунок 7"/>
          <p:cNvPicPr/>
          <p:nvPr/>
        </p:nvPicPr>
        <p:blipFill>
          <a:blip r:embed="rId2"/>
          <a:stretch/>
        </p:blipFill>
        <p:spPr>
          <a:xfrm>
            <a:off x="1273680" y="1613520"/>
            <a:ext cx="10232640" cy="5135400"/>
          </a:xfrm>
          <a:prstGeom prst="rect">
            <a:avLst/>
          </a:prstGeom>
          <a:ln w="0">
            <a:noFill/>
          </a:ln>
        </p:spPr>
      </p:pic>
      <p:pic>
        <p:nvPicPr>
          <p:cNvPr id="129" name="Рисунок 6"/>
          <p:cNvPicPr/>
          <p:nvPr/>
        </p:nvPicPr>
        <p:blipFill>
          <a:blip r:embed="rId3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4">
            <a:extLst>
              <a:ext uri="{FF2B5EF4-FFF2-40B4-BE49-F238E27FC236}">
                <a16:creationId xmlns:a16="http://schemas.microsoft.com/office/drawing/2014/main" id="{C163E671-8DA0-22CC-AD6C-D235E9D0DDEB}"/>
              </a:ext>
            </a:extLst>
          </p:cNvPr>
          <p:cNvSpPr/>
          <p:nvPr/>
        </p:nvSpPr>
        <p:spPr>
          <a:xfrm>
            <a:off x="2761200" y="303480"/>
            <a:ext cx="8697240" cy="105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Заявление для получения материалов из ФПД ПО</a:t>
            </a:r>
            <a:endParaRPr lang="ru-RU" sz="3500" b="0" strike="noStrike" spc="-1" dirty="0">
              <a:latin typeface="Arial"/>
            </a:endParaRPr>
          </a:p>
        </p:txBody>
      </p:sp>
      <p:pic>
        <p:nvPicPr>
          <p:cNvPr id="3" name="Рисунок 6">
            <a:extLst>
              <a:ext uri="{FF2B5EF4-FFF2-40B4-BE49-F238E27FC236}">
                <a16:creationId xmlns:a16="http://schemas.microsoft.com/office/drawing/2014/main" id="{FEBB09D2-C237-EBE5-DDBC-B4E4E1A4CCDF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4704E44-0C0E-6706-8DA5-C6FD30C863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60" t="38995" r="21970" b="13244"/>
          <a:stretch/>
        </p:blipFill>
        <p:spPr>
          <a:xfrm>
            <a:off x="710988" y="1516108"/>
            <a:ext cx="5453751" cy="517305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CA57522-F67C-9EF7-5109-8205DFC283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129" t="28706" r="22144" b="29569"/>
          <a:stretch/>
        </p:blipFill>
        <p:spPr>
          <a:xfrm>
            <a:off x="6096000" y="1353600"/>
            <a:ext cx="6002420" cy="506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0858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>
            <a:extLst>
              <a:ext uri="{FF2B5EF4-FFF2-40B4-BE49-F238E27FC236}">
                <a16:creationId xmlns:a16="http://schemas.microsoft.com/office/drawing/2014/main" id="{2D42151D-8FB5-8159-5C47-4B4F881386E4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  <p:sp>
        <p:nvSpPr>
          <p:cNvPr id="4" name="TextBox 13">
            <a:extLst>
              <a:ext uri="{FF2B5EF4-FFF2-40B4-BE49-F238E27FC236}">
                <a16:creationId xmlns:a16="http://schemas.microsoft.com/office/drawing/2014/main" id="{27E189D0-FBF4-0721-08BC-1736C2EC9D9E}"/>
              </a:ext>
            </a:extLst>
          </p:cNvPr>
          <p:cNvSpPr/>
          <p:nvPr/>
        </p:nvSpPr>
        <p:spPr>
          <a:xfrm>
            <a:off x="860334" y="1614572"/>
            <a:ext cx="2462288" cy="246075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tabLst>
                <a:tab pos="0" algn="l"/>
              </a:tabLst>
            </a:pPr>
            <a:r>
              <a:rPr lang="ru-RU" sz="1400" spc="-1" dirty="0">
                <a:solidFill>
                  <a:srgbClr val="000000"/>
                </a:solidFill>
              </a:rPr>
              <a:t>Для органов власти Псковской области и других учреждений, имеющих доступ в ГИС УД, создан ресурс ФПД ПО, в котором регулярно визуализируется актуальная информация о данных, находящихся в Фонде пространственных данных Псковской области.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81B07A2-A9C1-950A-EE68-69E815DD6F70}"/>
              </a:ext>
            </a:extLst>
          </p:cNvPr>
          <p:cNvSpPr/>
          <p:nvPr/>
        </p:nvSpPr>
        <p:spPr>
          <a:xfrm>
            <a:off x="2709726" y="294426"/>
            <a:ext cx="8697240" cy="105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pc="-1" dirty="0">
                <a:solidFill>
                  <a:srgbClr val="4472C4"/>
                </a:solidFill>
                <a:latin typeface="Times New Roman"/>
                <a:ea typeface="DejaVu Sans"/>
              </a:rPr>
              <a:t>Геоинформационная система управления данными Псковской области (ГИС УД)</a:t>
            </a:r>
            <a:endParaRPr lang="ru-RU" sz="3500" b="0" strike="noStrike" spc="-1" dirty="0">
              <a:latin typeface="Arial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F0D54D2-7665-AB89-B627-DA31490CBB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369" y="1614572"/>
            <a:ext cx="8532152" cy="503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9329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Прямоугольник 4"/>
          <p:cNvSpPr/>
          <p:nvPr/>
        </p:nvSpPr>
        <p:spPr>
          <a:xfrm>
            <a:off x="344160" y="162360"/>
            <a:ext cx="11624040" cy="733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trike="noStrike" spc="-1">
                <a:solidFill>
                  <a:srgbClr val="4472C4"/>
                </a:solidFill>
                <a:latin typeface="Times New Roman"/>
                <a:ea typeface="DejaVu Sans"/>
              </a:rPr>
              <a:t>КОНТАКТЫ</a:t>
            </a:r>
            <a:endParaRPr lang="ru-RU" sz="3500" b="0" strike="noStrike" spc="-1">
              <a:latin typeface="Arial"/>
            </a:endParaRPr>
          </a:p>
        </p:txBody>
      </p:sp>
      <p:sp>
        <p:nvSpPr>
          <p:cNvPr id="200" name="TextBox 6"/>
          <p:cNvSpPr/>
          <p:nvPr/>
        </p:nvSpPr>
        <p:spPr>
          <a:xfrm>
            <a:off x="3108600" y="1266840"/>
            <a:ext cx="6095160" cy="4938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ea typeface="DejaVu Sans"/>
              </a:rPr>
              <a:t>Корниенко Светлана Александровна</a:t>
            </a:r>
            <a:endParaRPr lang="ru-RU" sz="2000" b="0" strike="noStrike" spc="-1" dirty="0"/>
          </a:p>
          <a:p>
            <a:pPr algn="ctr"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ea typeface="DejaVu Sans"/>
              </a:rPr>
              <a:t>Ведущий эксперт ГБУ ПО «БТИ и ГКО»</a:t>
            </a:r>
            <a:endParaRPr lang="ru-RU" sz="1800" b="0" strike="noStrike" spc="-1" dirty="0"/>
          </a:p>
          <a:p>
            <a:pPr algn="ctr">
              <a:lnSpc>
                <a:spcPct val="100000"/>
              </a:lnSpc>
            </a:pPr>
            <a:endParaRPr lang="ru-RU" sz="1800" b="0" strike="noStrike" spc="-1" dirty="0"/>
          </a:p>
          <a:p>
            <a:pPr algn="ctr">
              <a:spcAft>
                <a:spcPts val="600"/>
              </a:spcAft>
            </a:pPr>
            <a:r>
              <a:rPr lang="ru-RU" sz="2000" b="1" spc="-1" dirty="0" err="1">
                <a:solidFill>
                  <a:srgbClr val="000000"/>
                </a:solidFill>
                <a:ea typeface="DejaVu Sans"/>
              </a:rPr>
              <a:t>Шароглазова</a:t>
            </a:r>
            <a:r>
              <a:rPr lang="ru-RU" sz="2000" b="1" spc="-1" dirty="0">
                <a:solidFill>
                  <a:srgbClr val="000000"/>
                </a:solidFill>
                <a:ea typeface="DejaVu Sans"/>
              </a:rPr>
              <a:t> Ирина Алексеевна</a:t>
            </a:r>
          </a:p>
          <a:p>
            <a:pPr algn="ctr"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ea typeface="DejaVu Sans"/>
              </a:rPr>
              <a:t>Эксперт ГБУ ПО </a:t>
            </a:r>
            <a:r>
              <a:rPr lang="ru-RU" spc="-1" dirty="0">
                <a:solidFill>
                  <a:srgbClr val="000000"/>
                </a:solidFill>
              </a:rPr>
              <a:t>«БТИ и ГКО»</a:t>
            </a:r>
            <a:endParaRPr lang="ru-RU" spc="-1" dirty="0"/>
          </a:p>
          <a:p>
            <a:pPr algn="ctr">
              <a:lnSpc>
                <a:spcPct val="100000"/>
              </a:lnSpc>
            </a:pPr>
            <a:endParaRPr lang="ru-RU" sz="1800" b="0" strike="noStrike" spc="-1" dirty="0"/>
          </a:p>
          <a:p>
            <a:pPr algn="ctr"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ea typeface="DejaVu Sans"/>
              </a:rPr>
              <a:t>Телефон</a:t>
            </a:r>
            <a:r>
              <a:rPr lang="en-US" sz="1800" b="0" strike="noStrike" spc="-1" dirty="0">
                <a:solidFill>
                  <a:srgbClr val="000000"/>
                </a:solidFill>
                <a:ea typeface="DejaVu Sans"/>
              </a:rPr>
              <a:t>: </a:t>
            </a:r>
            <a:r>
              <a:rPr lang="en-US" sz="1800" b="0" strike="noStrike" spc="-1" dirty="0">
                <a:solidFill>
                  <a:srgbClr val="000000"/>
                </a:solidFill>
                <a:ea typeface="Calibri"/>
              </a:rPr>
              <a:t>8(8112)58-68-4</a:t>
            </a:r>
            <a:r>
              <a:rPr lang="ru-RU" spc="-1" dirty="0">
                <a:solidFill>
                  <a:srgbClr val="000000"/>
                </a:solidFill>
                <a:ea typeface="Calibri"/>
              </a:rPr>
              <a:t>1</a:t>
            </a:r>
            <a:r>
              <a:rPr lang="en-US" sz="1800" b="0" strike="noStrike" spc="-1" dirty="0">
                <a:solidFill>
                  <a:srgbClr val="000000"/>
                </a:solidFill>
                <a:ea typeface="Calibri"/>
              </a:rPr>
              <a:t> </a:t>
            </a:r>
            <a:endParaRPr lang="ru-RU" sz="1800" b="0" strike="noStrike" spc="-1" dirty="0"/>
          </a:p>
          <a:p>
            <a:pPr algn="ctr"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ea typeface="Calibri"/>
              </a:rPr>
              <a:t>Электронная почта</a:t>
            </a:r>
            <a:r>
              <a:rPr lang="en-US" sz="1800" b="0" strike="noStrike" spc="-1" dirty="0">
                <a:solidFill>
                  <a:srgbClr val="000000"/>
                </a:solidFill>
                <a:ea typeface="Calibri"/>
              </a:rPr>
              <a:t>: </a:t>
            </a:r>
            <a:r>
              <a:rPr lang="en-US" sz="1800" u="sng" strike="noStrike" spc="-1" dirty="0">
                <a:solidFill>
                  <a:srgbClr val="0563C1"/>
                </a:solidFill>
                <a:uFillTx/>
                <a:ea typeface="Calibri"/>
                <a:hlinkClick r:id="rId2"/>
              </a:rPr>
              <a:t>bti-fpd@pskov.ru</a:t>
            </a:r>
            <a:endParaRPr lang="ru-RU" sz="1800" u="sng" strike="noStrike" spc="-1" dirty="0">
              <a:solidFill>
                <a:srgbClr val="0563C1"/>
              </a:solidFill>
              <a:uFillTx/>
              <a:ea typeface="Calibri"/>
            </a:endParaRPr>
          </a:p>
          <a:p>
            <a:pPr algn="ctr">
              <a:lnSpc>
                <a:spcPct val="100000"/>
              </a:lnSpc>
            </a:pPr>
            <a:endParaRPr lang="en-US" sz="1800" u="sng" strike="noStrike" spc="-1" dirty="0">
              <a:solidFill>
                <a:srgbClr val="0563C1"/>
              </a:solidFill>
              <a:uFillTx/>
              <a:ea typeface="Calibri"/>
            </a:endParaRPr>
          </a:p>
          <a:p>
            <a:pPr algn="ctr"/>
            <a:r>
              <a:rPr lang="ru-RU" spc="-1" dirty="0">
                <a:solidFill>
                  <a:srgbClr val="000000"/>
                </a:solidFill>
              </a:rPr>
              <a:t>Сайт: </a:t>
            </a:r>
            <a:r>
              <a:rPr lang="en-US" u="sng" spc="-1" dirty="0">
                <a:solidFill>
                  <a:srgbClr val="0563C1"/>
                </a:solidFill>
              </a:rPr>
              <a:t>http</a:t>
            </a:r>
            <a:r>
              <a:rPr lang="ru-RU" u="sng" spc="-1" dirty="0">
                <a:solidFill>
                  <a:srgbClr val="0563C1"/>
                </a:solidFill>
              </a:rPr>
              <a:t>:// </a:t>
            </a:r>
            <a:r>
              <a:rPr lang="en-US" u="sng" spc="-1" dirty="0">
                <a:solidFill>
                  <a:srgbClr val="0563C1"/>
                </a:solidFill>
              </a:rPr>
              <a:t>bti-pskov.ru</a:t>
            </a:r>
          </a:p>
          <a:p>
            <a:pPr algn="ctr"/>
            <a:r>
              <a:rPr lang="ru-RU" spc="-1" dirty="0">
                <a:solidFill>
                  <a:srgbClr val="000000"/>
                </a:solidFill>
              </a:rPr>
              <a:t>Группа ВК: </a:t>
            </a:r>
            <a:r>
              <a:rPr lang="en-US" u="sng" spc="-1" dirty="0">
                <a:solidFill>
                  <a:srgbClr val="0563C1"/>
                </a:solidFill>
                <a:hlinkClick r:id="rId3"/>
              </a:rPr>
              <a:t>https://vk.com/btipskov</a:t>
            </a:r>
            <a:endParaRPr lang="ru-RU" u="sng" spc="-1" dirty="0">
              <a:solidFill>
                <a:srgbClr val="0563C1"/>
              </a:solidFill>
            </a:endParaRPr>
          </a:p>
          <a:p>
            <a:pPr algn="ctr"/>
            <a:r>
              <a:rPr lang="ru-RU" spc="-1" dirty="0">
                <a:solidFill>
                  <a:srgbClr val="000000"/>
                </a:solidFill>
              </a:rPr>
              <a:t>Группа ОК: </a:t>
            </a:r>
            <a:r>
              <a:rPr lang="en-US" u="sng" spc="-1" dirty="0">
                <a:solidFill>
                  <a:srgbClr val="0563C1"/>
                </a:solidFill>
              </a:rPr>
              <a:t>https://ok.ru/group/70000000779749</a:t>
            </a:r>
          </a:p>
          <a:p>
            <a:pPr algn="ctr">
              <a:lnSpc>
                <a:spcPct val="100000"/>
              </a:lnSpc>
            </a:pPr>
            <a:r>
              <a:rPr lang="ru-RU" spc="-1" dirty="0">
                <a:solidFill>
                  <a:srgbClr val="000000"/>
                </a:solidFill>
              </a:rPr>
              <a:t> </a:t>
            </a:r>
          </a:p>
          <a:p>
            <a:pPr algn="ctr"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ea typeface="Calibri"/>
              </a:rPr>
              <a:t>Адрес: 180002, г. Псков, ул. Госпитальная, 3, 1 этаж, </a:t>
            </a:r>
            <a:r>
              <a:rPr lang="ru-RU" sz="1800" b="0" strike="noStrike" spc="-1" dirty="0" err="1">
                <a:solidFill>
                  <a:srgbClr val="000000"/>
                </a:solidFill>
                <a:ea typeface="Calibri"/>
              </a:rPr>
              <a:t>каб</a:t>
            </a:r>
            <a:r>
              <a:rPr lang="ru-RU" sz="1800" b="0" strike="noStrike" spc="-1" dirty="0">
                <a:solidFill>
                  <a:srgbClr val="000000"/>
                </a:solidFill>
                <a:ea typeface="Calibri"/>
              </a:rPr>
              <a:t>. 10 </a:t>
            </a:r>
            <a:endParaRPr lang="ru-RU" sz="1800" b="0" strike="noStrike" spc="-1" dirty="0"/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</p:txBody>
      </p:sp>
      <p:pic>
        <p:nvPicPr>
          <p:cNvPr id="201" name="Рисунок 7"/>
          <p:cNvPicPr/>
          <p:nvPr/>
        </p:nvPicPr>
        <p:blipFill>
          <a:blip r:embed="rId4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  <p:sp>
        <p:nvSpPr>
          <p:cNvPr id="2" name="Прямоугольник 4">
            <a:extLst>
              <a:ext uri="{FF2B5EF4-FFF2-40B4-BE49-F238E27FC236}">
                <a16:creationId xmlns:a16="http://schemas.microsoft.com/office/drawing/2014/main" id="{B326E109-D89A-6D6F-F46F-562779D693A1}"/>
              </a:ext>
            </a:extLst>
          </p:cNvPr>
          <p:cNvSpPr/>
          <p:nvPr/>
        </p:nvSpPr>
        <p:spPr>
          <a:xfrm>
            <a:off x="179319" y="5642540"/>
            <a:ext cx="11624040" cy="733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Спасибо за внимание!</a:t>
            </a:r>
            <a:endParaRPr lang="ru-RU" sz="35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Рисунок 7"/>
          <p:cNvPicPr/>
          <p:nvPr/>
        </p:nvPicPr>
        <p:blipFill>
          <a:blip r:embed="rId2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  <p:sp>
        <p:nvSpPr>
          <p:cNvPr id="132" name="Прямоугольник 1"/>
          <p:cNvSpPr/>
          <p:nvPr/>
        </p:nvSpPr>
        <p:spPr>
          <a:xfrm>
            <a:off x="3985560" y="443520"/>
            <a:ext cx="5194080" cy="596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trike="noStrike" spc="-1">
                <a:solidFill>
                  <a:srgbClr val="4472C4"/>
                </a:solidFill>
                <a:latin typeface="Times New Roman"/>
                <a:ea typeface="DejaVu Sans"/>
              </a:rPr>
              <a:t>Деятельность ФПД ПО</a:t>
            </a:r>
            <a:endParaRPr lang="ru-RU" sz="3500" b="0" strike="noStrike" spc="-1">
              <a:latin typeface="Arial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80AB891-5708-4B02-6D69-489E756066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91" t="17079" r="14762" b="2462"/>
          <a:stretch/>
        </p:blipFill>
        <p:spPr>
          <a:xfrm>
            <a:off x="3002080" y="1040400"/>
            <a:ext cx="8364536" cy="563780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7">
            <a:extLst>
              <a:ext uri="{FF2B5EF4-FFF2-40B4-BE49-F238E27FC236}">
                <a16:creationId xmlns:a16="http://schemas.microsoft.com/office/drawing/2014/main" id="{38BAF5E8-5DCB-4D7F-2586-9DD22D6CBA5B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  <p:sp>
        <p:nvSpPr>
          <p:cNvPr id="5" name="Прямоугольник 1">
            <a:extLst>
              <a:ext uri="{FF2B5EF4-FFF2-40B4-BE49-F238E27FC236}">
                <a16:creationId xmlns:a16="http://schemas.microsoft.com/office/drawing/2014/main" id="{EE044E06-6225-08A1-8794-A66E32CBDDC4}"/>
              </a:ext>
            </a:extLst>
          </p:cNvPr>
          <p:cNvSpPr/>
          <p:nvPr/>
        </p:nvSpPr>
        <p:spPr>
          <a:xfrm>
            <a:off x="2383604" y="443520"/>
            <a:ext cx="8188504" cy="596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pc="-1" dirty="0">
                <a:solidFill>
                  <a:srgbClr val="4472C4"/>
                </a:solidFill>
                <a:latin typeface="Times New Roman"/>
                <a:ea typeface="DejaVu Sans"/>
              </a:rPr>
              <a:t>Информационное взаимодействие</a:t>
            </a:r>
            <a:endParaRPr lang="ru-RU" sz="3500" b="0" strike="noStrike" spc="-1" dirty="0">
              <a:latin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242267-23FF-C42C-65F5-FB15018661F4}"/>
              </a:ext>
            </a:extLst>
          </p:cNvPr>
          <p:cNvSpPr txBox="1"/>
          <p:nvPr/>
        </p:nvSpPr>
        <p:spPr>
          <a:xfrm>
            <a:off x="940739" y="1455454"/>
            <a:ext cx="6767601" cy="4984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+mj-lt"/>
                <a:cs typeface="Courier New" panose="02070309020205020404" pitchFamily="49" charset="0"/>
              </a:rPr>
              <a:t>   </a:t>
            </a:r>
            <a:r>
              <a:rPr lang="ru-RU" sz="1100" dirty="0">
                <a:latin typeface="+mj-lt"/>
                <a:cs typeface="Courier New" panose="02070309020205020404" pitchFamily="49" charset="0"/>
              </a:rPr>
              <a:t>В целях формирования в Псковской области единого информационного пространства, содержащего пространственные данные и материалы,  путем наполнения ФПД ПО пространственными данными и материалами в соответствии с требованиями, установленными Федеральным законом от 30.12.2015 года № 431-ФЗ «О геодезии, картографии и пространственных данных и о внесении изменений в отдельные законодательные акты Российской Федерации», Положением и иными нормативными документами, регламентирующими данную сферу деятельности ФПД ПО заключены Соглашения об информационном взаимодействии с:</a:t>
            </a:r>
          </a:p>
          <a:p>
            <a:pPr marL="171450" indent="-1714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100" dirty="0">
                <a:latin typeface="+mj-lt"/>
                <a:cs typeface="Courier New" panose="02070309020205020404" pitchFamily="49" charset="0"/>
              </a:rPr>
              <a:t>Комитетом по природным ресурсам и экологии Псковской области;</a:t>
            </a:r>
          </a:p>
          <a:p>
            <a:pPr marL="171450" indent="-1714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100" dirty="0">
                <a:latin typeface="+mj-lt"/>
                <a:cs typeface="Courier New" panose="02070309020205020404" pitchFamily="49" charset="0"/>
              </a:rPr>
              <a:t>Комитетом по охране объектов культурного наследия Псковской области;</a:t>
            </a:r>
          </a:p>
          <a:p>
            <a:pPr marL="171450" indent="-1714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100" dirty="0">
                <a:latin typeface="+mj-lt"/>
                <a:cs typeface="Courier New" panose="02070309020205020404" pitchFamily="49" charset="0"/>
              </a:rPr>
              <a:t>Комитетом по здравоохранению Псковской области;</a:t>
            </a:r>
          </a:p>
          <a:p>
            <a:pPr marL="171450" indent="-1714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100" dirty="0">
                <a:cs typeface="Courier New" panose="02070309020205020404" pitchFamily="49" charset="0"/>
              </a:rPr>
              <a:t>Министерством имущественных отношений Псковской области;</a:t>
            </a:r>
          </a:p>
          <a:p>
            <a:pPr marL="171450" indent="-1714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100" dirty="0">
                <a:cs typeface="Courier New" panose="02070309020205020404" pitchFamily="49" charset="0"/>
              </a:rPr>
              <a:t>Министерством строительства и жилищно-коммунального хозяйства Псковской области. </a:t>
            </a:r>
          </a:p>
          <a:p>
            <a:pPr marL="171450" indent="-1714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100" dirty="0">
                <a:latin typeface="+mj-lt"/>
                <a:cs typeface="Courier New" panose="02070309020205020404" pitchFamily="49" charset="0"/>
              </a:rPr>
              <a:t>Управлением по градостроительной деятельности Администрации города Пскова;</a:t>
            </a:r>
          </a:p>
          <a:p>
            <a:pPr marL="171450" indent="-1714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100" dirty="0">
                <a:latin typeface="+mj-lt"/>
                <a:cs typeface="Courier New" panose="02070309020205020404" pitchFamily="49" charset="0"/>
              </a:rPr>
              <a:t>Администрациями города Великие Луки, Красногородского, Локнянского, Невельского, Новоржевского, Опочецкого, Печорского, Пыталовского и Струго-Красненского муниципальных округов, Бежаницкого, Великолукского, Гдовского, Дедовичского, Дновского, Куньинского, Новосокольнического, Островского, Палкинского, Плюсского, Порховского, Псковского, Пустошкинского, Пушкиногорского, Себежского и Усвятского районов и входящих в них муниципальных образований;</a:t>
            </a:r>
          </a:p>
          <a:p>
            <a:pPr marL="171450" indent="-1714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100" dirty="0">
                <a:latin typeface="+mj-lt"/>
                <a:cs typeface="Courier New" panose="02070309020205020404" pitchFamily="49" charset="0"/>
              </a:rPr>
              <a:t>ГБУ ПО «</a:t>
            </a:r>
            <a:r>
              <a:rPr lang="ru-RU" sz="1100" dirty="0" err="1">
                <a:latin typeface="+mj-lt"/>
                <a:cs typeface="Courier New" panose="02070309020205020404" pitchFamily="49" charset="0"/>
              </a:rPr>
              <a:t>Псковавтодор</a:t>
            </a:r>
            <a:r>
              <a:rPr lang="ru-RU" sz="1100" dirty="0">
                <a:latin typeface="+mj-lt"/>
                <a:cs typeface="Courier New" panose="02070309020205020404" pitchFamily="49" charset="0"/>
              </a:rPr>
              <a:t>», </a:t>
            </a:r>
          </a:p>
          <a:p>
            <a:pPr marL="171450" indent="-1714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100" dirty="0">
                <a:latin typeface="+mj-lt"/>
                <a:cs typeface="Courier New" panose="02070309020205020404" pitchFamily="49" charset="0"/>
              </a:rPr>
              <a:t>ГКУ ПО «Управление капитального строительства», </a:t>
            </a:r>
          </a:p>
          <a:p>
            <a:pPr marL="171450" indent="-1714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100" dirty="0">
                <a:latin typeface="+mj-lt"/>
                <a:cs typeface="Courier New" panose="02070309020205020404" pitchFamily="49" charset="0"/>
              </a:rPr>
              <a:t>ГКУ ПО «Управление обеспечения деятельности в чрезвычайных ситуациях», </a:t>
            </a:r>
          </a:p>
          <a:p>
            <a:pPr marL="171450" indent="-1714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100" dirty="0">
                <a:latin typeface="+mj-lt"/>
                <a:cs typeface="Courier New" panose="02070309020205020404" pitchFamily="49" charset="0"/>
              </a:rPr>
              <a:t>МКУ г. Пскова «</a:t>
            </a:r>
            <a:r>
              <a:rPr lang="ru-RU" sz="1100" dirty="0" err="1">
                <a:latin typeface="+mj-lt"/>
                <a:cs typeface="Courier New" panose="02070309020205020404" pitchFamily="49" charset="0"/>
              </a:rPr>
              <a:t>Стройтехнадзор</a:t>
            </a:r>
            <a:r>
              <a:rPr lang="ru-RU" sz="1100" dirty="0">
                <a:latin typeface="+mj-lt"/>
                <a:cs typeface="Courier New" panose="02070309020205020404" pitchFamily="49" charset="0"/>
              </a:rPr>
              <a:t>», </a:t>
            </a:r>
          </a:p>
          <a:p>
            <a:pPr marL="171450" indent="-1714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100" dirty="0">
                <a:latin typeface="+mj-lt"/>
                <a:cs typeface="Courier New" panose="02070309020205020404" pitchFamily="49" charset="0"/>
              </a:rPr>
              <a:t>МКУ г. Пскова «Специализированный заказчик», </a:t>
            </a:r>
          </a:p>
          <a:p>
            <a:pPr marL="171450" indent="-1714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100" dirty="0">
                <a:latin typeface="+mj-lt"/>
                <a:cs typeface="Courier New" panose="02070309020205020404" pitchFamily="49" charset="0"/>
              </a:rPr>
              <a:t>МП Горводоканал, </a:t>
            </a:r>
          </a:p>
          <a:p>
            <a:pPr marL="171450" indent="-1714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100" dirty="0">
                <a:latin typeface="+mj-lt"/>
                <a:cs typeface="Courier New" panose="02070309020205020404" pitchFamily="49" charset="0"/>
              </a:rPr>
              <a:t>МП ПТС, МУП ЖКХ Островского района.</a:t>
            </a:r>
            <a:endParaRPr lang="ru-RU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BEA3CEE-5A88-7F79-8BE5-7F61D38B9F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5" t="7856" r="7606" b="8294"/>
          <a:stretch>
            <a:fillRect/>
          </a:stretch>
        </p:blipFill>
        <p:spPr>
          <a:xfrm>
            <a:off x="7960044" y="1040400"/>
            <a:ext cx="4046899" cy="575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9568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5">
            <a:extLst>
              <a:ext uri="{FF2B5EF4-FFF2-40B4-BE49-F238E27FC236}">
                <a16:creationId xmlns:a16="http://schemas.microsoft.com/office/drawing/2014/main" id="{CEABAB02-90A5-D8A2-CB46-6F9BEEAEF0D1}"/>
              </a:ext>
            </a:extLst>
          </p:cNvPr>
          <p:cNvSpPr/>
          <p:nvPr/>
        </p:nvSpPr>
        <p:spPr>
          <a:xfrm>
            <a:off x="3000239" y="92520"/>
            <a:ext cx="8602875" cy="1146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pc="-1" dirty="0">
                <a:solidFill>
                  <a:srgbClr val="4472C4"/>
                </a:solidFill>
                <a:latin typeface="Times New Roman"/>
                <a:ea typeface="DejaVu Sans"/>
              </a:rPr>
              <a:t>Пространственные данные и материалы,</a:t>
            </a:r>
          </a:p>
          <a:p>
            <a:pPr algn="ctr">
              <a:lnSpc>
                <a:spcPct val="100000"/>
              </a:lnSpc>
            </a:pPr>
            <a:r>
              <a:rPr lang="ru-RU" sz="2500" b="1" spc="-1" dirty="0">
                <a:solidFill>
                  <a:srgbClr val="4472C4"/>
                </a:solidFill>
                <a:latin typeface="Times New Roman"/>
                <a:ea typeface="DejaVu Sans"/>
              </a:rPr>
              <a:t>п</a:t>
            </a:r>
            <a:r>
              <a:rPr lang="ru-RU" sz="2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одлежащие передаче в ФПД ПО</a:t>
            </a:r>
            <a:endParaRPr lang="ru-RU" sz="2500" b="0" strike="noStrike" spc="-1" dirty="0">
              <a:latin typeface="Arial"/>
            </a:endParaRPr>
          </a:p>
        </p:txBody>
      </p:sp>
      <p:pic>
        <p:nvPicPr>
          <p:cNvPr id="19" name="Рисунок 14">
            <a:extLst>
              <a:ext uri="{FF2B5EF4-FFF2-40B4-BE49-F238E27FC236}">
                <a16:creationId xmlns:a16="http://schemas.microsoft.com/office/drawing/2014/main" id="{20830B01-94D6-74B4-4C41-DBB1DFDC1575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C468FFF-9286-E1E3-E619-B6B773C835B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29" y="1466850"/>
            <a:ext cx="8461921" cy="529863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69DCC2F-608F-4AAC-5B53-400396445942}"/>
              </a:ext>
            </a:extLst>
          </p:cNvPr>
          <p:cNvSpPr txBox="1"/>
          <p:nvPr/>
        </p:nvSpPr>
        <p:spPr>
          <a:xfrm>
            <a:off x="8718324" y="5722989"/>
            <a:ext cx="33017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effectLst/>
                <a:ea typeface="Times New Roman CYR" panose="02020603050405020304" pitchFamily="18" charset="0"/>
                <a:cs typeface="Courier New" panose="02070309020205020404" pitchFamily="49" charset="0"/>
              </a:rPr>
              <a:t>За время работы в ФПД ПО включено более 7 Тб (7000 Гб) пространственных данных и материалов в электронном виде, с которыми хотим вас ознакомить.</a:t>
            </a:r>
            <a:endParaRPr lang="ru-RU" sz="1200" dirty="0">
              <a:cs typeface="Courier New" panose="02070309020205020404" pitchFamily="49" charset="0"/>
            </a:endParaRPr>
          </a:p>
        </p:txBody>
      </p:sp>
      <p:sp>
        <p:nvSpPr>
          <p:cNvPr id="28" name="TextBox 14">
            <a:extLst>
              <a:ext uri="{FF2B5EF4-FFF2-40B4-BE49-F238E27FC236}">
                <a16:creationId xmlns:a16="http://schemas.microsoft.com/office/drawing/2014/main" id="{878F2920-BB53-C981-29D5-BB5A4C5329DE}"/>
              </a:ext>
            </a:extLst>
          </p:cNvPr>
          <p:cNvSpPr/>
          <p:nvPr/>
        </p:nvSpPr>
        <p:spPr>
          <a:xfrm>
            <a:off x="8591551" y="1410468"/>
            <a:ext cx="3555336" cy="359953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r>
              <a:rPr lang="ru-RU" sz="1200" dirty="0">
                <a:effectLst/>
                <a:latin typeface="Arial" panose="020B0604020202020204" pitchFamily="34" charset="0"/>
                <a:ea typeface="Times New Roman CYR" panose="02020603050405020304" pitchFamily="18" charset="0"/>
                <a:cs typeface="Arial" panose="020B0604020202020204" pitchFamily="34" charset="0"/>
              </a:rPr>
              <a:t>В состав Фонда включаются:</a:t>
            </a:r>
            <a:endParaRPr lang="ru-RU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ru-RU" sz="1200" dirty="0">
                <a:latin typeface="Arial" panose="020B0604020202020204" pitchFamily="34" charset="0"/>
                <a:ea typeface="Times New Roman CYR" panose="02020603050405020304" pitchFamily="18" charset="0"/>
                <a:cs typeface="Arial" panose="020B0604020202020204" pitchFamily="34" charset="0"/>
              </a:rPr>
              <a:t>- </a:t>
            </a:r>
            <a:r>
              <a:rPr lang="ru-RU" sz="1200" dirty="0">
                <a:effectLst/>
                <a:latin typeface="Arial" panose="020B0604020202020204" pitchFamily="34" charset="0"/>
                <a:ea typeface="Times New Roman CYR" panose="02020603050405020304" pitchFamily="18" charset="0"/>
                <a:cs typeface="Arial" panose="020B0604020202020204" pitchFamily="34" charset="0"/>
              </a:rPr>
              <a:t>инженерно-геодезические изыскания;</a:t>
            </a:r>
            <a:endParaRPr lang="ru-RU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ru-RU" sz="1200" dirty="0">
                <a:effectLst/>
                <a:latin typeface="Arial" panose="020B0604020202020204" pitchFamily="34" charset="0"/>
                <a:ea typeface="Times New Roman CYR" panose="02020603050405020304" pitchFamily="18" charset="0"/>
                <a:cs typeface="Arial" panose="020B0604020202020204" pitchFamily="34" charset="0"/>
              </a:rPr>
              <a:t>- </a:t>
            </a:r>
            <a:r>
              <a:rPr lang="ru-RU" sz="1200" dirty="0" err="1">
                <a:effectLst/>
                <a:latin typeface="Arial" panose="020B0604020202020204" pitchFamily="34" charset="0"/>
                <a:ea typeface="Times New Roman CYR" panose="02020603050405020304" pitchFamily="18" charset="0"/>
                <a:cs typeface="Arial" panose="020B0604020202020204" pitchFamily="34" charset="0"/>
              </a:rPr>
              <a:t>ортофотопланы</a:t>
            </a:r>
            <a:r>
              <a:rPr lang="ru-RU" sz="1200" dirty="0">
                <a:effectLst/>
                <a:latin typeface="Arial" panose="020B0604020202020204" pitchFamily="34" charset="0"/>
                <a:ea typeface="Times New Roman CYR" panose="02020603050405020304" pitchFamily="18" charset="0"/>
                <a:cs typeface="Arial" panose="020B0604020202020204" pitchFamily="34" charset="0"/>
              </a:rPr>
              <a:t>, данные </a:t>
            </a:r>
            <a:r>
              <a:rPr lang="ru-RU" sz="1200" dirty="0" err="1">
                <a:effectLst/>
                <a:latin typeface="Arial" panose="020B0604020202020204" pitchFamily="34" charset="0"/>
                <a:ea typeface="Times New Roman CYR" panose="02020603050405020304" pitchFamily="18" charset="0"/>
                <a:cs typeface="Arial" panose="020B0604020202020204" pitchFamily="34" charset="0"/>
              </a:rPr>
              <a:t>аэро</a:t>
            </a:r>
            <a:r>
              <a:rPr lang="ru-RU" sz="1200" dirty="0">
                <a:effectLst/>
                <a:latin typeface="Arial" panose="020B0604020202020204" pitchFamily="34" charset="0"/>
                <a:ea typeface="Times New Roman CYR" panose="02020603050405020304" pitchFamily="18" charset="0"/>
                <a:cs typeface="Arial" panose="020B0604020202020204" pitchFamily="34" charset="0"/>
              </a:rPr>
              <a:t>- и космических съемок, др. данные ДЗЗ;</a:t>
            </a:r>
            <a:endParaRPr lang="ru-RU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ru-RU" sz="1200" dirty="0">
                <a:effectLst/>
                <a:latin typeface="Arial" panose="020B0604020202020204" pitchFamily="34" charset="0"/>
                <a:ea typeface="Times New Roman CYR" panose="02020603050405020304" pitchFamily="18" charset="0"/>
                <a:cs typeface="Arial" panose="020B0604020202020204" pitchFamily="34" charset="0"/>
              </a:rPr>
              <a:t>- материалы и данные по установлению или описанию административной границы области, муниципальных образований, границ населенных пунктов; </a:t>
            </a:r>
            <a:endParaRPr lang="ru-RU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ru-RU" sz="1200" dirty="0">
                <a:effectLst/>
                <a:latin typeface="Arial" panose="020B0604020202020204" pitchFamily="34" charset="0"/>
                <a:ea typeface="Times New Roman CYR" panose="02020603050405020304" pitchFamily="18" charset="0"/>
                <a:cs typeface="Arial" panose="020B0604020202020204" pitchFamily="34" charset="0"/>
              </a:rPr>
              <a:t>- данные и материалы для обеспечения градостроительной деятельности;</a:t>
            </a:r>
            <a:endParaRPr lang="ru-RU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ru-RU" sz="1200" dirty="0">
                <a:effectLst/>
                <a:latin typeface="Arial" panose="020B0604020202020204" pitchFamily="34" charset="0"/>
                <a:ea typeface="Times New Roman CYR" panose="02020603050405020304" pitchFamily="18" charset="0"/>
                <a:cs typeface="Arial" panose="020B0604020202020204" pitchFamily="34" charset="0"/>
              </a:rPr>
              <a:t>- электронные тематические карты земель с/х назначения и др. категорий;</a:t>
            </a:r>
            <a:endParaRPr lang="ru-RU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ru-RU" sz="1200" dirty="0">
                <a:effectLst/>
                <a:latin typeface="Arial" panose="020B0604020202020204" pitchFamily="34" charset="0"/>
                <a:ea typeface="Times New Roman CYR" panose="02020603050405020304" pitchFamily="18" charset="0"/>
                <a:cs typeface="Arial" panose="020B0604020202020204" pitchFamily="34" charset="0"/>
              </a:rPr>
              <a:t>- иные сведения, полученные в результате выполнения картографических и геодезических работ, организованных исполнительными органами Псковской области, органами местного самоуправления, государственными и муниципальными учреждениями.</a:t>
            </a:r>
            <a:endParaRPr lang="ru-RU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1357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Рисунок 17"/>
          <p:cNvPicPr/>
          <p:nvPr/>
        </p:nvPicPr>
        <p:blipFill>
          <a:blip r:embed="rId2"/>
          <a:stretch/>
        </p:blipFill>
        <p:spPr>
          <a:xfrm>
            <a:off x="748800" y="4726800"/>
            <a:ext cx="2809440" cy="1977480"/>
          </a:xfrm>
          <a:prstGeom prst="rect">
            <a:avLst/>
          </a:prstGeom>
          <a:ln w="0">
            <a:noFill/>
          </a:ln>
        </p:spPr>
      </p:pic>
      <p:pic>
        <p:nvPicPr>
          <p:cNvPr id="134" name="Рисунок 13"/>
          <p:cNvPicPr/>
          <p:nvPr/>
        </p:nvPicPr>
        <p:blipFill>
          <a:blip r:embed="rId3"/>
          <a:srcRect t="3722"/>
          <a:stretch/>
        </p:blipFill>
        <p:spPr>
          <a:xfrm>
            <a:off x="767520" y="1549800"/>
            <a:ext cx="3839400" cy="3186000"/>
          </a:xfrm>
          <a:prstGeom prst="rect">
            <a:avLst/>
          </a:prstGeom>
          <a:ln w="0">
            <a:noFill/>
          </a:ln>
        </p:spPr>
      </p:pic>
      <p:pic>
        <p:nvPicPr>
          <p:cNvPr id="135" name="Рисунок 21"/>
          <p:cNvPicPr/>
          <p:nvPr/>
        </p:nvPicPr>
        <p:blipFill>
          <a:blip r:embed="rId4"/>
          <a:stretch/>
        </p:blipFill>
        <p:spPr>
          <a:xfrm>
            <a:off x="3537360" y="3698280"/>
            <a:ext cx="3198960" cy="2996640"/>
          </a:xfrm>
          <a:prstGeom prst="rect">
            <a:avLst/>
          </a:prstGeom>
          <a:ln w="0">
            <a:noFill/>
          </a:ln>
        </p:spPr>
      </p:pic>
      <p:pic>
        <p:nvPicPr>
          <p:cNvPr id="136" name="Рисунок 30"/>
          <p:cNvPicPr/>
          <p:nvPr/>
        </p:nvPicPr>
        <p:blipFill>
          <a:blip r:embed="rId5"/>
          <a:stretch/>
        </p:blipFill>
        <p:spPr>
          <a:xfrm>
            <a:off x="6176520" y="2155680"/>
            <a:ext cx="2986920" cy="4539240"/>
          </a:xfrm>
          <a:prstGeom prst="rect">
            <a:avLst/>
          </a:prstGeom>
          <a:ln w="0">
            <a:noFill/>
          </a:ln>
        </p:spPr>
      </p:pic>
      <p:pic>
        <p:nvPicPr>
          <p:cNvPr id="137" name="Рисунок 27"/>
          <p:cNvPicPr/>
          <p:nvPr/>
        </p:nvPicPr>
        <p:blipFill>
          <a:blip r:embed="rId6"/>
          <a:stretch/>
        </p:blipFill>
        <p:spPr>
          <a:xfrm>
            <a:off x="9170280" y="4177080"/>
            <a:ext cx="2809440" cy="2518200"/>
          </a:xfrm>
          <a:prstGeom prst="rect">
            <a:avLst/>
          </a:prstGeom>
          <a:ln w="0">
            <a:noFill/>
          </a:ln>
        </p:spPr>
      </p:pic>
      <p:pic>
        <p:nvPicPr>
          <p:cNvPr id="138" name="Рисунок 25"/>
          <p:cNvPicPr/>
          <p:nvPr/>
        </p:nvPicPr>
        <p:blipFill>
          <a:blip r:embed="rId7"/>
          <a:stretch/>
        </p:blipFill>
        <p:spPr>
          <a:xfrm>
            <a:off x="9177840" y="1549800"/>
            <a:ext cx="2809440" cy="2787480"/>
          </a:xfrm>
          <a:prstGeom prst="rect">
            <a:avLst/>
          </a:prstGeom>
          <a:ln w="0">
            <a:noFill/>
          </a:ln>
        </p:spPr>
      </p:pic>
      <p:sp>
        <p:nvSpPr>
          <p:cNvPr id="139" name="Прямоугольник 5"/>
          <p:cNvSpPr/>
          <p:nvPr/>
        </p:nvSpPr>
        <p:spPr>
          <a:xfrm>
            <a:off x="1987421" y="92520"/>
            <a:ext cx="9992300" cy="1146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/>
            <a:r>
              <a:rPr lang="ru-RU" sz="30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В ФПД ПО находятся на хранении: </a:t>
            </a:r>
            <a:r>
              <a:rPr lang="ru-RU" sz="3000" b="1" strike="noStrike" spc="-1" dirty="0" err="1">
                <a:solidFill>
                  <a:srgbClr val="4472C4"/>
                </a:solidFill>
                <a:latin typeface="Times New Roman"/>
                <a:ea typeface="DejaVu Sans"/>
              </a:rPr>
              <a:t>Ортофотопланы</a:t>
            </a:r>
            <a:r>
              <a:rPr lang="ru-RU" sz="30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 </a:t>
            </a:r>
            <a:r>
              <a:rPr lang="ru-RU" sz="2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масштаб 1:500, система координат СК</a:t>
            </a:r>
            <a:r>
              <a:rPr lang="en-US" sz="2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-60</a:t>
            </a:r>
            <a:r>
              <a:rPr lang="ru-RU" sz="2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, 2022</a:t>
            </a:r>
            <a:endParaRPr lang="ru-RU" sz="2500" b="0" strike="noStrike" spc="-1" dirty="0">
              <a:latin typeface="Arial"/>
            </a:endParaRPr>
          </a:p>
        </p:txBody>
      </p:sp>
      <p:sp>
        <p:nvSpPr>
          <p:cNvPr id="140" name="Заголовок 1"/>
          <p:cNvSpPr/>
          <p:nvPr/>
        </p:nvSpPr>
        <p:spPr>
          <a:xfrm>
            <a:off x="1349280" y="5537160"/>
            <a:ext cx="135936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2200" b="1" strike="noStrike" spc="-1" dirty="0">
                <a:solidFill>
                  <a:srgbClr val="0099FF"/>
                </a:solidFill>
                <a:latin typeface="Times New Roman"/>
                <a:ea typeface="DejaVu Sans"/>
              </a:rPr>
              <a:t>Палкино</a:t>
            </a:r>
            <a:endParaRPr lang="ru-RU" sz="2200" b="0" strike="noStrike" spc="-1" dirty="0">
              <a:solidFill>
                <a:srgbClr val="0099FF"/>
              </a:solidFill>
              <a:latin typeface="Arial"/>
            </a:endParaRPr>
          </a:p>
        </p:txBody>
      </p:sp>
      <p:sp>
        <p:nvSpPr>
          <p:cNvPr id="141" name="Заголовок 1"/>
          <p:cNvSpPr/>
          <p:nvPr/>
        </p:nvSpPr>
        <p:spPr>
          <a:xfrm>
            <a:off x="9664560" y="2361960"/>
            <a:ext cx="1239480" cy="443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2200" b="1" strike="noStrike" spc="-1" dirty="0">
                <a:solidFill>
                  <a:srgbClr val="0099FF"/>
                </a:solidFill>
                <a:latin typeface="Times New Roman"/>
                <a:ea typeface="DejaVu Sans"/>
              </a:rPr>
              <a:t>Печоры</a:t>
            </a:r>
            <a:endParaRPr lang="ru-RU" sz="2200" b="0" strike="noStrike" spc="-1" dirty="0">
              <a:solidFill>
                <a:srgbClr val="0099FF"/>
              </a:solidFill>
              <a:latin typeface="Arial"/>
            </a:endParaRPr>
          </a:p>
        </p:txBody>
      </p:sp>
      <p:sp>
        <p:nvSpPr>
          <p:cNvPr id="142" name="Заголовок 1"/>
          <p:cNvSpPr/>
          <p:nvPr/>
        </p:nvSpPr>
        <p:spPr>
          <a:xfrm>
            <a:off x="4185360" y="4884480"/>
            <a:ext cx="115704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2200" b="1" strike="noStrike" spc="-1" dirty="0">
                <a:solidFill>
                  <a:srgbClr val="0099FF"/>
                </a:solidFill>
                <a:latin typeface="Times New Roman"/>
                <a:ea typeface="DejaVu Sans"/>
              </a:rPr>
              <a:t>Порхов</a:t>
            </a:r>
            <a:endParaRPr lang="ru-RU" sz="2200" b="0" strike="noStrike" spc="-1" dirty="0">
              <a:solidFill>
                <a:srgbClr val="0099FF"/>
              </a:solidFill>
              <a:latin typeface="Arial"/>
            </a:endParaRPr>
          </a:p>
        </p:txBody>
      </p:sp>
      <p:sp>
        <p:nvSpPr>
          <p:cNvPr id="143" name="Заголовок 1"/>
          <p:cNvSpPr/>
          <p:nvPr/>
        </p:nvSpPr>
        <p:spPr>
          <a:xfrm>
            <a:off x="7117920" y="3429000"/>
            <a:ext cx="99792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2200" b="1" strike="noStrike" spc="-1" dirty="0">
                <a:solidFill>
                  <a:srgbClr val="0099FF"/>
                </a:solidFill>
                <a:latin typeface="Times New Roman"/>
                <a:ea typeface="DejaVu Sans"/>
              </a:rPr>
              <a:t>Себеж</a:t>
            </a:r>
            <a:endParaRPr lang="ru-RU" sz="2200" b="0" strike="noStrike" spc="-1" dirty="0">
              <a:solidFill>
                <a:srgbClr val="0099FF"/>
              </a:solidFill>
              <a:latin typeface="Arial"/>
            </a:endParaRPr>
          </a:p>
        </p:txBody>
      </p:sp>
      <p:sp>
        <p:nvSpPr>
          <p:cNvPr id="144" name="Заголовок 1"/>
          <p:cNvSpPr/>
          <p:nvPr/>
        </p:nvSpPr>
        <p:spPr>
          <a:xfrm>
            <a:off x="1788120" y="2758320"/>
            <a:ext cx="150516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2200" b="1" strike="noStrike" spc="-1" dirty="0">
                <a:solidFill>
                  <a:srgbClr val="0099FF"/>
                </a:solidFill>
                <a:latin typeface="Times New Roman"/>
                <a:ea typeface="DejaVu Sans"/>
              </a:rPr>
              <a:t>Усвяты</a:t>
            </a:r>
            <a:endParaRPr lang="ru-RU" sz="2200" b="0" strike="noStrike" spc="-1" dirty="0">
              <a:solidFill>
                <a:srgbClr val="0099FF"/>
              </a:solidFill>
              <a:latin typeface="Arial"/>
            </a:endParaRPr>
          </a:p>
        </p:txBody>
      </p:sp>
      <p:sp>
        <p:nvSpPr>
          <p:cNvPr id="145" name="Заголовок 1"/>
          <p:cNvSpPr/>
          <p:nvPr/>
        </p:nvSpPr>
        <p:spPr>
          <a:xfrm>
            <a:off x="9655920" y="5164920"/>
            <a:ext cx="1838520" cy="614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2200" b="1" strike="noStrike" spc="-1" dirty="0">
                <a:solidFill>
                  <a:srgbClr val="0099FF"/>
                </a:solidFill>
                <a:latin typeface="Times New Roman"/>
                <a:ea typeface="DejaVu Sans"/>
              </a:rPr>
              <a:t>Пушкинские</a:t>
            </a:r>
            <a:r>
              <a:rPr lang="ru-RU" sz="22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 </a:t>
            </a:r>
            <a:r>
              <a:rPr lang="ru-RU" sz="2200" b="1" strike="noStrike" spc="-1" dirty="0">
                <a:solidFill>
                  <a:srgbClr val="0099FF"/>
                </a:solidFill>
                <a:latin typeface="Times New Roman"/>
                <a:ea typeface="DejaVu Sans"/>
              </a:rPr>
              <a:t>Горы</a:t>
            </a:r>
            <a:endParaRPr lang="ru-RU" sz="2200" b="0" strike="noStrike" spc="-1" dirty="0">
              <a:solidFill>
                <a:srgbClr val="0099FF"/>
              </a:solidFill>
              <a:latin typeface="Arial"/>
            </a:endParaRPr>
          </a:p>
        </p:txBody>
      </p:sp>
      <p:pic>
        <p:nvPicPr>
          <p:cNvPr id="146" name="Рисунок 32"/>
          <p:cNvPicPr/>
          <p:nvPr/>
        </p:nvPicPr>
        <p:blipFill>
          <a:blip r:embed="rId8"/>
          <a:stretch/>
        </p:blipFill>
        <p:spPr>
          <a:xfrm>
            <a:off x="4609440" y="1549800"/>
            <a:ext cx="1566360" cy="2546280"/>
          </a:xfrm>
          <a:prstGeom prst="rect">
            <a:avLst/>
          </a:prstGeom>
          <a:ln w="0">
            <a:noFill/>
          </a:ln>
        </p:spPr>
      </p:pic>
      <p:sp>
        <p:nvSpPr>
          <p:cNvPr id="147" name="Заголовок 1"/>
          <p:cNvSpPr/>
          <p:nvPr/>
        </p:nvSpPr>
        <p:spPr>
          <a:xfrm>
            <a:off x="6183360" y="1634040"/>
            <a:ext cx="2986920" cy="385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2200" b="1" strike="noStrike" spc="-1">
                <a:solidFill>
                  <a:srgbClr val="4472C4"/>
                </a:solidFill>
                <a:latin typeface="Times New Roman"/>
                <a:ea typeface="DejaVu Sans"/>
              </a:rPr>
              <a:t>Самолва и Казаковец</a:t>
            </a:r>
            <a:endParaRPr lang="ru-RU" sz="2200" b="0" strike="noStrike" spc="-1">
              <a:latin typeface="Arial"/>
            </a:endParaRPr>
          </a:p>
        </p:txBody>
      </p:sp>
      <p:pic>
        <p:nvPicPr>
          <p:cNvPr id="148" name="Рисунок 14"/>
          <p:cNvPicPr/>
          <p:nvPr/>
        </p:nvPicPr>
        <p:blipFill>
          <a:blip r:embed="rId9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95277F-159C-178C-F5AC-C94CD1DCD02B}"/>
              </a:ext>
            </a:extLst>
          </p:cNvPr>
          <p:cNvSpPr txBox="1"/>
          <p:nvPr/>
        </p:nvSpPr>
        <p:spPr>
          <a:xfrm>
            <a:off x="2949625" y="1078920"/>
            <a:ext cx="7254954" cy="5101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</a:pPr>
            <a:r>
              <a:rPr lang="ru-RU" sz="1200" dirty="0">
                <a:cs typeface="Courier New" panose="02070309020205020404" pitchFamily="49" charset="0"/>
              </a:rPr>
              <a:t>Аэрофотосъемка выполнена специалистами ООО «Горизонт» с использованием беспилотного авиационного комплекса на базе БПЛА типа </a:t>
            </a:r>
            <a:r>
              <a:rPr lang="ru-RU" sz="1200" dirty="0" err="1">
                <a:cs typeface="Courier New" panose="02070309020205020404" pitchFamily="49" charset="0"/>
              </a:rPr>
              <a:t>Supercam</a:t>
            </a:r>
            <a:r>
              <a:rPr lang="ru-RU" sz="1200" dirty="0">
                <a:cs typeface="Courier New" panose="02070309020205020404" pitchFamily="49" charset="0"/>
              </a:rPr>
              <a:t> S250-FJ.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Рисунок 5"/>
          <p:cNvPicPr/>
          <p:nvPr/>
        </p:nvPicPr>
        <p:blipFill>
          <a:blip r:embed="rId2"/>
          <a:stretch/>
        </p:blipFill>
        <p:spPr>
          <a:xfrm>
            <a:off x="767880" y="1441800"/>
            <a:ext cx="6081120" cy="5326560"/>
          </a:xfrm>
          <a:prstGeom prst="rect">
            <a:avLst/>
          </a:prstGeom>
          <a:ln w="0">
            <a:noFill/>
          </a:ln>
        </p:spPr>
      </p:pic>
      <p:sp>
        <p:nvSpPr>
          <p:cNvPr id="150" name="Прямоугольник 9"/>
          <p:cNvSpPr/>
          <p:nvPr/>
        </p:nvSpPr>
        <p:spPr>
          <a:xfrm>
            <a:off x="2464437" y="181774"/>
            <a:ext cx="8001720" cy="893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trike="noStrike" spc="-1" dirty="0" err="1">
                <a:solidFill>
                  <a:srgbClr val="4472C4"/>
                </a:solidFill>
                <a:latin typeface="Times New Roman"/>
                <a:ea typeface="DejaVu Sans"/>
              </a:rPr>
              <a:t>Ортофотопланы</a:t>
            </a:r>
            <a:endParaRPr lang="ru-RU" sz="35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Масштаб 1:500, система координат </a:t>
            </a:r>
            <a:r>
              <a:rPr lang="en-US" sz="2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WGS-84</a:t>
            </a:r>
            <a:r>
              <a:rPr lang="ru-RU" sz="2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, 2022</a:t>
            </a:r>
            <a:endParaRPr lang="ru-RU" sz="2500" b="0" strike="noStrike" spc="-1" dirty="0">
              <a:latin typeface="Arial"/>
            </a:endParaRPr>
          </a:p>
        </p:txBody>
      </p:sp>
      <p:pic>
        <p:nvPicPr>
          <p:cNvPr id="151" name="Рисунок 13"/>
          <p:cNvPicPr/>
          <p:nvPr/>
        </p:nvPicPr>
        <p:blipFill>
          <a:blip r:embed="rId3"/>
          <a:stretch/>
        </p:blipFill>
        <p:spPr>
          <a:xfrm>
            <a:off x="6851880" y="1913760"/>
            <a:ext cx="5140800" cy="4835520"/>
          </a:xfrm>
          <a:prstGeom prst="rect">
            <a:avLst/>
          </a:prstGeom>
          <a:ln w="0">
            <a:noFill/>
          </a:ln>
        </p:spPr>
      </p:pic>
      <p:sp>
        <p:nvSpPr>
          <p:cNvPr id="152" name="Заголовок 1"/>
          <p:cNvSpPr/>
          <p:nvPr/>
        </p:nvSpPr>
        <p:spPr>
          <a:xfrm>
            <a:off x="4562375" y="1441800"/>
            <a:ext cx="2277265" cy="19872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Псков и населенные пункты и </a:t>
            </a:r>
          </a:p>
          <a:p>
            <a:pPr algn="ctr">
              <a:lnSpc>
                <a:spcPct val="90000"/>
              </a:lnSpc>
            </a:pPr>
            <a:r>
              <a:rPr lang="ru-RU" sz="20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СНТ (251) Псковского муниципального округа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153" name="Заголовок 1"/>
          <p:cNvSpPr/>
          <p:nvPr/>
        </p:nvSpPr>
        <p:spPr>
          <a:xfrm>
            <a:off x="6845760" y="1657440"/>
            <a:ext cx="5140800" cy="4431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Великие Луки и Великолукский </a:t>
            </a:r>
            <a:r>
              <a:rPr lang="ru-RU" sz="2000" b="1" spc="-1" dirty="0">
                <a:solidFill>
                  <a:srgbClr val="4472C4"/>
                </a:solidFill>
                <a:latin typeface="Times New Roman"/>
              </a:rPr>
              <a:t>муниципальный округ</a:t>
            </a:r>
            <a:endParaRPr lang="ru-RU" sz="2000" b="0" strike="noStrike" spc="-1" dirty="0">
              <a:latin typeface="Arial"/>
            </a:endParaRPr>
          </a:p>
        </p:txBody>
      </p:sp>
      <p:pic>
        <p:nvPicPr>
          <p:cNvPr id="154" name="Рисунок 2"/>
          <p:cNvPicPr/>
          <p:nvPr/>
        </p:nvPicPr>
        <p:blipFill>
          <a:blip r:embed="rId4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1843F9-998A-E0CB-DCF6-1A8D34E41F40}"/>
              </a:ext>
            </a:extLst>
          </p:cNvPr>
          <p:cNvSpPr txBox="1"/>
          <p:nvPr/>
        </p:nvSpPr>
        <p:spPr>
          <a:xfrm>
            <a:off x="2061857" y="1002374"/>
            <a:ext cx="8227361" cy="5101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Аэрофотосъемка выполнена специалистами ООО «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Датум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-Групп» с использованием беспилотного авиационного комплекса на базе БПЛА типа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Supercam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S350-FJ.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FEF7B96-9997-991E-45CE-895306F39A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9" t="10406" r="21796" b="1625"/>
          <a:stretch/>
        </p:blipFill>
        <p:spPr>
          <a:xfrm>
            <a:off x="4244125" y="1266840"/>
            <a:ext cx="7252457" cy="5468646"/>
          </a:xfrm>
          <a:prstGeom prst="rect">
            <a:avLst/>
          </a:prstGeom>
        </p:spPr>
      </p:pic>
      <p:sp>
        <p:nvSpPr>
          <p:cNvPr id="3" name="Прямоугольник 9">
            <a:extLst>
              <a:ext uri="{FF2B5EF4-FFF2-40B4-BE49-F238E27FC236}">
                <a16:creationId xmlns:a16="http://schemas.microsoft.com/office/drawing/2014/main" id="{5C3B9A0A-6FE3-ABE1-31D0-C747C86114EA}"/>
              </a:ext>
            </a:extLst>
          </p:cNvPr>
          <p:cNvSpPr/>
          <p:nvPr/>
        </p:nvSpPr>
        <p:spPr>
          <a:xfrm>
            <a:off x="2473315" y="224754"/>
            <a:ext cx="8001720" cy="893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500" b="1" strike="noStrike" spc="-1" dirty="0" err="1">
                <a:solidFill>
                  <a:srgbClr val="4472C4"/>
                </a:solidFill>
                <a:latin typeface="Times New Roman"/>
                <a:ea typeface="DejaVu Sans"/>
              </a:rPr>
              <a:t>Ортофотопланы</a:t>
            </a:r>
            <a:endParaRPr lang="ru-RU" sz="35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Масштаб 1:500, система координат </a:t>
            </a:r>
            <a:r>
              <a:rPr lang="en-US" sz="2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WGS-84</a:t>
            </a:r>
            <a:r>
              <a:rPr lang="ru-RU" sz="25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, 2022</a:t>
            </a:r>
            <a:endParaRPr lang="ru-RU" sz="2500" b="0" strike="noStrike" spc="-1" dirty="0">
              <a:latin typeface="Arial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5B92E1D5-A426-A635-8E45-C40328658D7D}"/>
              </a:ext>
            </a:extLst>
          </p:cNvPr>
          <p:cNvSpPr/>
          <p:nvPr/>
        </p:nvSpPr>
        <p:spPr>
          <a:xfrm>
            <a:off x="531465" y="1498826"/>
            <a:ext cx="3472962" cy="988431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22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Великие Луки и </a:t>
            </a:r>
          </a:p>
          <a:p>
            <a:pPr algn="ctr">
              <a:lnSpc>
                <a:spcPct val="90000"/>
              </a:lnSpc>
            </a:pPr>
            <a:r>
              <a:rPr lang="ru-RU" sz="2200" b="1" strike="noStrike" spc="-1" dirty="0">
                <a:solidFill>
                  <a:srgbClr val="4472C4"/>
                </a:solidFill>
                <a:latin typeface="Times New Roman"/>
                <a:ea typeface="DejaVu Sans"/>
              </a:rPr>
              <a:t>Великолукский </a:t>
            </a:r>
            <a:r>
              <a:rPr lang="ru-RU" sz="2400" b="1" spc="-1" dirty="0">
                <a:solidFill>
                  <a:srgbClr val="4472C4"/>
                </a:solidFill>
                <a:latin typeface="Times New Roman"/>
              </a:rPr>
              <a:t>муниципальный округ</a:t>
            </a:r>
            <a:endParaRPr lang="ru-RU" sz="2200" b="0" strike="noStrike" spc="-1" dirty="0">
              <a:latin typeface="Arial"/>
            </a:endParaRPr>
          </a:p>
        </p:txBody>
      </p:sp>
      <p:pic>
        <p:nvPicPr>
          <p:cNvPr id="7" name="Рисунок 2">
            <a:extLst>
              <a:ext uri="{FF2B5EF4-FFF2-40B4-BE49-F238E27FC236}">
                <a16:creationId xmlns:a16="http://schemas.microsoft.com/office/drawing/2014/main" id="{15C8F6AA-3BCE-368B-340E-C8B9EDE10D90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10760" y="168840"/>
            <a:ext cx="1411920" cy="1098000"/>
          </a:xfrm>
          <a:prstGeom prst="rect">
            <a:avLst/>
          </a:prstGeom>
          <a:ln w="0"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BBF6107-EE98-13E1-2092-3065B74E0BFF}"/>
              </a:ext>
            </a:extLst>
          </p:cNvPr>
          <p:cNvSpPr txBox="1"/>
          <p:nvPr/>
        </p:nvSpPr>
        <p:spPr>
          <a:xfrm>
            <a:off x="617051" y="2635824"/>
            <a:ext cx="330179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effectLst/>
                <a:ea typeface="Times New Roman CYR" panose="02020603050405020304" pitchFamily="18" charset="0"/>
                <a:cs typeface="Courier New" panose="02070309020205020404" pitchFamily="49" charset="0"/>
              </a:rPr>
              <a:t>Ортофотопланы на населенные пункты близлежащих сельских поселений Великолукского муниципального округа созданы единым покрытием с городом Великие Луки, а именно:</a:t>
            </a:r>
          </a:p>
          <a:p>
            <a:r>
              <a:rPr lang="ru-RU" sz="1200" dirty="0">
                <a:effectLst/>
                <a:ea typeface="Times New Roman CYR" panose="02020603050405020304" pitchFamily="18" charset="0"/>
                <a:cs typeface="Courier New" panose="02070309020205020404" pitchFamily="49" charset="0"/>
              </a:rPr>
              <a:t>Алексино, </a:t>
            </a:r>
            <a:r>
              <a:rPr lang="ru-RU" sz="1200" dirty="0" err="1">
                <a:effectLst/>
                <a:ea typeface="Times New Roman CYR" panose="02020603050405020304" pitchFamily="18" charset="0"/>
                <a:cs typeface="Courier New" panose="02070309020205020404" pitchFamily="49" charset="0"/>
              </a:rPr>
              <a:t>Астратово</a:t>
            </a:r>
            <a:r>
              <a:rPr lang="ru-RU" sz="1200" dirty="0">
                <a:effectLst/>
                <a:ea typeface="Times New Roman CYR" panose="02020603050405020304" pitchFamily="18" charset="0"/>
                <a:cs typeface="Courier New" panose="02070309020205020404" pitchFamily="49" charset="0"/>
              </a:rPr>
              <a:t>, </a:t>
            </a:r>
            <a:r>
              <a:rPr lang="ru-RU" sz="1200" dirty="0" err="1">
                <a:effectLst/>
                <a:ea typeface="Times New Roman CYR" panose="02020603050405020304" pitchFamily="18" charset="0"/>
                <a:cs typeface="Courier New" panose="02070309020205020404" pitchFamily="49" charset="0"/>
              </a:rPr>
              <a:t>Болотово</a:t>
            </a:r>
            <a:r>
              <a:rPr lang="ru-RU" sz="1200" dirty="0">
                <a:effectLst/>
                <a:ea typeface="Times New Roman CYR" panose="02020603050405020304" pitchFamily="18" charset="0"/>
                <a:cs typeface="Courier New" panose="02070309020205020404" pitchFamily="49" charset="0"/>
              </a:rPr>
              <a:t>, Боровицы, Волково, Городище, Жестки, </a:t>
            </a:r>
            <a:r>
              <a:rPr lang="ru-RU" sz="1200" dirty="0" err="1">
                <a:effectLst/>
                <a:ea typeface="Times New Roman CYR" panose="02020603050405020304" pitchFamily="18" charset="0"/>
                <a:cs typeface="Courier New" panose="02070309020205020404" pitchFamily="49" charset="0"/>
              </a:rPr>
              <a:t>Золотково</a:t>
            </a:r>
            <a:r>
              <a:rPr lang="ru-RU" sz="1200" dirty="0">
                <a:effectLst/>
                <a:ea typeface="Times New Roman CYR" panose="02020603050405020304" pitchFamily="18" charset="0"/>
                <a:cs typeface="Courier New" panose="02070309020205020404" pitchFamily="49" charset="0"/>
              </a:rPr>
              <a:t>, Каменка, </a:t>
            </a:r>
            <a:r>
              <a:rPr lang="ru-RU" sz="1200" dirty="0" err="1">
                <a:effectLst/>
                <a:ea typeface="Times New Roman CYR" panose="02020603050405020304" pitchFamily="18" charset="0"/>
                <a:cs typeface="Courier New" panose="02070309020205020404" pitchFamily="49" charset="0"/>
              </a:rPr>
              <a:t>Куракино</a:t>
            </a:r>
            <a:r>
              <a:rPr lang="ru-RU" sz="1200" dirty="0">
                <a:effectLst/>
                <a:ea typeface="Times New Roman CYR" panose="02020603050405020304" pitchFamily="18" charset="0"/>
                <a:cs typeface="Courier New" panose="02070309020205020404" pitchFamily="49" charset="0"/>
              </a:rPr>
              <a:t>, </a:t>
            </a:r>
            <a:r>
              <a:rPr lang="ru-RU" sz="1200" dirty="0" err="1">
                <a:effectLst/>
                <a:ea typeface="Times New Roman CYR" panose="02020603050405020304" pitchFamily="18" charset="0"/>
                <a:cs typeface="Courier New" panose="02070309020205020404" pitchFamily="49" charset="0"/>
              </a:rPr>
              <a:t>Лычево</a:t>
            </a:r>
            <a:r>
              <a:rPr lang="ru-RU" sz="1200" dirty="0">
                <a:effectLst/>
                <a:ea typeface="Times New Roman CYR" panose="02020603050405020304" pitchFamily="18" charset="0"/>
                <a:cs typeface="Courier New" panose="02070309020205020404" pitchFamily="49" charset="0"/>
              </a:rPr>
              <a:t>, </a:t>
            </a:r>
            <a:r>
              <a:rPr lang="ru-RU" sz="1200" dirty="0" err="1">
                <a:effectLst/>
                <a:ea typeface="Times New Roman CYR" panose="02020603050405020304" pitchFamily="18" charset="0"/>
                <a:cs typeface="Courier New" panose="02070309020205020404" pitchFamily="49" charset="0"/>
              </a:rPr>
              <a:t>Малахово</a:t>
            </a:r>
            <a:r>
              <a:rPr lang="ru-RU" sz="1200" dirty="0">
                <a:effectLst/>
                <a:ea typeface="Times New Roman CYR" panose="02020603050405020304" pitchFamily="18" charset="0"/>
                <a:cs typeface="Courier New" panose="02070309020205020404" pitchFamily="49" charset="0"/>
              </a:rPr>
              <a:t>, </a:t>
            </a:r>
            <a:r>
              <a:rPr lang="ru-RU" sz="1200" dirty="0" err="1">
                <a:effectLst/>
                <a:ea typeface="Times New Roman CYR" panose="02020603050405020304" pitchFamily="18" charset="0"/>
                <a:cs typeface="Courier New" panose="02070309020205020404" pitchFamily="49" charset="0"/>
              </a:rPr>
              <a:t>Мордовичи</a:t>
            </a:r>
            <a:r>
              <a:rPr lang="ru-RU" sz="1200" dirty="0">
                <a:effectLst/>
                <a:ea typeface="Times New Roman CYR" panose="02020603050405020304" pitchFamily="18" charset="0"/>
                <a:cs typeface="Courier New" panose="02070309020205020404" pitchFamily="49" charset="0"/>
              </a:rPr>
              <a:t>, Нагорный, Никулино, </a:t>
            </a:r>
            <a:r>
              <a:rPr lang="ru-RU" sz="1200" dirty="0" err="1">
                <a:effectLst/>
                <a:ea typeface="Times New Roman CYR" panose="02020603050405020304" pitchFamily="18" charset="0"/>
                <a:cs typeface="Courier New" panose="02070309020205020404" pitchFamily="49" charset="0"/>
              </a:rPr>
              <a:t>Плетеньки</a:t>
            </a:r>
            <a:r>
              <a:rPr lang="ru-RU" sz="1200" dirty="0">
                <a:effectLst/>
                <a:ea typeface="Times New Roman CYR" panose="02020603050405020304" pitchFamily="18" charset="0"/>
                <a:cs typeface="Courier New" panose="02070309020205020404" pitchFamily="49" charset="0"/>
              </a:rPr>
              <a:t>, Подберезье-2, Трубичино, </a:t>
            </a:r>
            <a:r>
              <a:rPr lang="ru-RU" sz="1200" dirty="0" err="1">
                <a:effectLst/>
                <a:ea typeface="Times New Roman CYR" panose="02020603050405020304" pitchFamily="18" charset="0"/>
                <a:cs typeface="Courier New" panose="02070309020205020404" pitchFamily="49" charset="0"/>
              </a:rPr>
              <a:t>Шедяково</a:t>
            </a:r>
            <a:r>
              <a:rPr lang="ru-RU" sz="1200" dirty="0">
                <a:effectLst/>
                <a:ea typeface="Times New Roman CYR" panose="02020603050405020304" pitchFamily="18" charset="0"/>
                <a:cs typeface="Courier New" panose="02070309020205020404" pitchFamily="49" charset="0"/>
              </a:rPr>
              <a:t>, частично Баландино, </a:t>
            </a:r>
            <a:r>
              <a:rPr lang="ru-RU" sz="1200" dirty="0" err="1">
                <a:effectLst/>
                <a:ea typeface="Times New Roman CYR" panose="02020603050405020304" pitchFamily="18" charset="0"/>
                <a:cs typeface="Courier New" panose="02070309020205020404" pitchFamily="49" charset="0"/>
              </a:rPr>
              <a:t>Воробецкая</a:t>
            </a:r>
            <a:r>
              <a:rPr lang="ru-RU" sz="1200" dirty="0">
                <a:effectLst/>
                <a:ea typeface="Times New Roman CYR" panose="02020603050405020304" pitchFamily="18" charset="0"/>
                <a:cs typeface="Courier New" panose="02070309020205020404" pitchFamily="49" charset="0"/>
              </a:rPr>
              <a:t>, </a:t>
            </a:r>
            <a:r>
              <a:rPr lang="ru-RU" sz="1200" dirty="0" err="1">
                <a:effectLst/>
                <a:ea typeface="Times New Roman CYR" panose="02020603050405020304" pitchFamily="18" charset="0"/>
                <a:cs typeface="Courier New" panose="02070309020205020404" pitchFamily="49" charset="0"/>
              </a:rPr>
              <a:t>Лукьянцево</a:t>
            </a:r>
            <a:r>
              <a:rPr lang="ru-RU" sz="1200" dirty="0">
                <a:effectLst/>
                <a:ea typeface="Times New Roman CYR" panose="02020603050405020304" pitchFamily="18" charset="0"/>
                <a:cs typeface="Courier New" panose="02070309020205020404" pitchFamily="49" charset="0"/>
              </a:rPr>
              <a:t>, </a:t>
            </a:r>
            <a:r>
              <a:rPr lang="ru-RU" sz="1200" dirty="0" err="1">
                <a:effectLst/>
                <a:ea typeface="Times New Roman CYR" panose="02020603050405020304" pitchFamily="18" charset="0"/>
                <a:cs typeface="Courier New" panose="02070309020205020404" pitchFamily="49" charset="0"/>
              </a:rPr>
              <a:t>Мандусово</a:t>
            </a:r>
            <a:r>
              <a:rPr lang="ru-RU" sz="1200" dirty="0">
                <a:effectLst/>
                <a:ea typeface="Times New Roman CYR" panose="02020603050405020304" pitchFamily="18" charset="0"/>
                <a:cs typeface="Courier New" panose="02070309020205020404" pitchFamily="49" charset="0"/>
              </a:rPr>
              <a:t>, Подберезье-1, </a:t>
            </a:r>
            <a:r>
              <a:rPr lang="ru-RU" sz="1200" dirty="0" err="1">
                <a:effectLst/>
                <a:ea typeface="Times New Roman CYR" panose="02020603050405020304" pitchFamily="18" charset="0"/>
                <a:cs typeface="Courier New" panose="02070309020205020404" pitchFamily="49" charset="0"/>
              </a:rPr>
              <a:t>Торчилово</a:t>
            </a:r>
            <a:r>
              <a:rPr lang="ru-RU" sz="1200" dirty="0">
                <a:effectLst/>
                <a:ea typeface="Times New Roman CYR" panose="02020603050405020304" pitchFamily="18" charset="0"/>
                <a:cs typeface="Courier New" panose="02070309020205020404" pitchFamily="49" charset="0"/>
              </a:rPr>
              <a:t>, Шелково, </a:t>
            </a:r>
            <a:r>
              <a:rPr lang="ru-RU" sz="1200" dirty="0" err="1">
                <a:effectLst/>
                <a:ea typeface="Times New Roman CYR" panose="02020603050405020304" pitchFamily="18" charset="0"/>
                <a:cs typeface="Courier New" panose="02070309020205020404" pitchFamily="49" charset="0"/>
              </a:rPr>
              <a:t>Фотьево</a:t>
            </a:r>
            <a:r>
              <a:rPr lang="ru-RU" sz="1200" dirty="0">
                <a:effectLst/>
                <a:ea typeface="Times New Roman CYR" panose="02020603050405020304" pitchFamily="18" charset="0"/>
                <a:cs typeface="Courier New" panose="02070309020205020404" pitchFamily="49" charset="0"/>
              </a:rPr>
              <a:t>.</a:t>
            </a:r>
            <a:endParaRPr lang="ru-RU" sz="1200" dirty="0"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901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3129</TotalTime>
  <Words>2446</Words>
  <Application>Microsoft Office PowerPoint</Application>
  <PresentationFormat>Широкоэкранный</PresentationFormat>
  <Paragraphs>202</Paragraphs>
  <Slides>32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32</vt:i4>
      </vt:variant>
    </vt:vector>
  </HeadingPairs>
  <TitlesOfParts>
    <vt:vector size="44" baseType="lpstr">
      <vt:lpstr>Arial</vt:lpstr>
      <vt:lpstr>Calibri</vt:lpstr>
      <vt:lpstr>Courier New</vt:lpstr>
      <vt:lpstr>DejaVu Sans</vt:lpstr>
      <vt:lpstr>Symbol</vt:lpstr>
      <vt:lpstr>T132</vt:lpstr>
      <vt:lpstr>Times New Roman</vt:lpstr>
      <vt:lpstr>Times New Roman CYR</vt:lpstr>
      <vt:lpstr>Wingdings</vt:lpstr>
      <vt:lpstr>Office Theme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Корниенко Светлана Александровна</dc:creator>
  <dc:description/>
  <cp:lastModifiedBy>Корниенко Светлана Александровна</cp:lastModifiedBy>
  <cp:revision>178</cp:revision>
  <dcterms:created xsi:type="dcterms:W3CDTF">2024-01-17T11:44:48Z</dcterms:created>
  <dcterms:modified xsi:type="dcterms:W3CDTF">2026-05-15T07:54:43Z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Широкоэкранный</vt:lpwstr>
  </property>
  <property fmtid="{D5CDD505-2E9C-101B-9397-08002B2CF9AE}" pid="3" name="Slides">
    <vt:i4>15</vt:i4>
  </property>
</Properties>
</file>