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1" r:id="rId2"/>
    <p:sldMasterId id="2147483674" r:id="rId3"/>
  </p:sldMasterIdLst>
  <p:notesMasterIdLst>
    <p:notesMasterId r:id="rId34"/>
  </p:notesMasterIdLst>
  <p:handoutMasterIdLst>
    <p:handoutMasterId r:id="rId35"/>
  </p:handoutMasterIdLst>
  <p:sldIdLst>
    <p:sldId id="256" r:id="rId4"/>
    <p:sldId id="257" r:id="rId5"/>
    <p:sldId id="258" r:id="rId6"/>
    <p:sldId id="259" r:id="rId7"/>
    <p:sldId id="279" r:id="rId8"/>
    <p:sldId id="271" r:id="rId9"/>
    <p:sldId id="260" r:id="rId10"/>
    <p:sldId id="261" r:id="rId11"/>
    <p:sldId id="282" r:id="rId12"/>
    <p:sldId id="262" r:id="rId13"/>
    <p:sldId id="283" r:id="rId14"/>
    <p:sldId id="284" r:id="rId15"/>
    <p:sldId id="263" r:id="rId16"/>
    <p:sldId id="272" r:id="rId17"/>
    <p:sldId id="273" r:id="rId18"/>
    <p:sldId id="274" r:id="rId19"/>
    <p:sldId id="264" r:id="rId20"/>
    <p:sldId id="265" r:id="rId21"/>
    <p:sldId id="266" r:id="rId22"/>
    <p:sldId id="267" r:id="rId23"/>
    <p:sldId id="277" r:id="rId24"/>
    <p:sldId id="278" r:id="rId25"/>
    <p:sldId id="275" r:id="rId26"/>
    <p:sldId id="276" r:id="rId27"/>
    <p:sldId id="268" r:id="rId28"/>
    <p:sldId id="269" r:id="rId29"/>
    <p:sldId id="280" r:id="rId30"/>
    <p:sldId id="281" r:id="rId31"/>
    <p:sldId id="285" r:id="rId32"/>
    <p:sldId id="270" r:id="rId33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14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F903414-75C3-6447-8E21-B812BB1AAC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3CE1FF8-7D03-9ABC-0257-3C6FC701E3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80CC3-CAF5-4A61-9541-D27CF71C4470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F870ED-8430-5CE3-D0EF-E78B9E0279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2AF071-28E4-3457-F285-FCA2E2E7A3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6E114-70BE-4BC6-931E-2098CE14F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2012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F9562-105B-475D-AAF3-D9CEBFDBE26D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8414F-CF7C-4DC6-B98F-99018D572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475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8414F-CF7C-4DC6-B98F-99018D572E7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995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8414F-CF7C-4DC6-B98F-99018D572E7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886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8414F-CF7C-4DC6-B98F-99018D572E7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113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8414F-CF7C-4DC6-B98F-99018D572E7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266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8414F-CF7C-4DC6-B98F-99018D572E7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160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8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btipskov" TargetMode="External"/><Relationship Id="rId2" Type="http://schemas.openxmlformats.org/officeDocument/2006/relationships/hyperlink" Target="mailto:bti-fpd@pskov.ru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1"/>
          <p:cNvSpPr/>
          <p:nvPr/>
        </p:nvSpPr>
        <p:spPr>
          <a:xfrm>
            <a:off x="1507680" y="2611080"/>
            <a:ext cx="9822600" cy="1338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5000" b="1" strike="noStrike" spc="-1" dirty="0">
                <a:solidFill>
                  <a:srgbClr val="0070C0"/>
                </a:solidFill>
                <a:latin typeface="Times New Roman"/>
                <a:ea typeface="DejaVu Sans"/>
              </a:rPr>
              <a:t>Фонд пространственных данных Псковской области</a:t>
            </a:r>
            <a:endParaRPr lang="ru-RU" sz="5000" b="0" strike="noStrike" spc="-1" dirty="0">
              <a:latin typeface="Arial"/>
            </a:endParaRPr>
          </a:p>
        </p:txBody>
      </p:sp>
      <p:sp>
        <p:nvSpPr>
          <p:cNvPr id="115" name="TextBox 4"/>
          <p:cNvSpPr/>
          <p:nvPr/>
        </p:nvSpPr>
        <p:spPr>
          <a:xfrm>
            <a:off x="5775840" y="6334920"/>
            <a:ext cx="643294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Псков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2025</a:t>
            </a:r>
            <a:endParaRPr lang="ru-RU" sz="1400" b="0" strike="noStrike" spc="-1" dirty="0">
              <a:latin typeface="Arial"/>
            </a:endParaRPr>
          </a:p>
        </p:txBody>
      </p:sp>
      <p:pic>
        <p:nvPicPr>
          <p:cNvPr id="116" name="Рисунок 5"/>
          <p:cNvPicPr/>
          <p:nvPr/>
        </p:nvPicPr>
        <p:blipFill>
          <a:blip r:embed="rId2"/>
          <a:stretch/>
        </p:blipFill>
        <p:spPr>
          <a:xfrm>
            <a:off x="308880" y="399600"/>
            <a:ext cx="2429280" cy="1889280"/>
          </a:xfrm>
          <a:prstGeom prst="rect">
            <a:avLst/>
          </a:prstGeom>
          <a:ln w="0">
            <a:noFill/>
          </a:ln>
        </p:spPr>
      </p:pic>
      <p:sp>
        <p:nvSpPr>
          <p:cNvPr id="117" name="Title 1"/>
          <p:cNvSpPr/>
          <p:nvPr/>
        </p:nvSpPr>
        <p:spPr>
          <a:xfrm>
            <a:off x="2823120" y="708840"/>
            <a:ext cx="8581320" cy="158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7000" lnSpcReduction="10000"/>
          </a:bodyPr>
          <a:lstStyle/>
          <a:p>
            <a:pPr algn="ctr">
              <a:lnSpc>
                <a:spcPct val="90000"/>
              </a:lnSpc>
            </a:pPr>
            <a:r>
              <a:rPr lang="ru-RU" sz="3000" b="0" strike="noStrike" spc="-1" dirty="0">
                <a:solidFill>
                  <a:srgbClr val="0070C0"/>
                </a:solidFill>
                <a:latin typeface="Times New Roman"/>
                <a:ea typeface="DejaVu Sans"/>
              </a:rPr>
              <a:t>Государственное бюджетное учреждение Псковской области </a:t>
            </a:r>
            <a:endParaRPr lang="ru-RU" sz="30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ru-RU" sz="3000" b="0" strike="noStrike" spc="-1" dirty="0">
                <a:solidFill>
                  <a:srgbClr val="0070C0"/>
                </a:solidFill>
                <a:latin typeface="Times New Roman"/>
                <a:ea typeface="DejaVu Sans"/>
              </a:rPr>
              <a:t>«Бюро технической инвентаризации и государственной кадастровой оценки»</a:t>
            </a:r>
            <a:endParaRPr lang="ru-RU" sz="3000" b="0" strike="noStrike" spc="-1" dirty="0">
              <a:latin typeface="Arial"/>
            </a:endParaRPr>
          </a:p>
        </p:txBody>
      </p:sp>
      <p:sp>
        <p:nvSpPr>
          <p:cNvPr id="118" name="Прямая соединительная линия 10"/>
          <p:cNvSpPr/>
          <p:nvPr/>
        </p:nvSpPr>
        <p:spPr>
          <a:xfrm>
            <a:off x="695880" y="2491200"/>
            <a:ext cx="10800000" cy="360"/>
          </a:xfrm>
          <a:prstGeom prst="line">
            <a:avLst/>
          </a:prstGeom>
          <a:ln w="635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9" name="Рисунок 8"/>
          <p:cNvPicPr/>
          <p:nvPr/>
        </p:nvPicPr>
        <p:blipFill>
          <a:blip r:embed="rId3"/>
          <a:stretch/>
        </p:blipFill>
        <p:spPr>
          <a:xfrm>
            <a:off x="695880" y="3899520"/>
            <a:ext cx="10799280" cy="243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Рисунок 10"/>
          <p:cNvPicPr/>
          <p:nvPr/>
        </p:nvPicPr>
        <p:blipFill>
          <a:blip r:embed="rId2"/>
          <a:stretch/>
        </p:blipFill>
        <p:spPr>
          <a:xfrm>
            <a:off x="8405280" y="1689120"/>
            <a:ext cx="3458160" cy="4984560"/>
          </a:xfrm>
          <a:prstGeom prst="rect">
            <a:avLst/>
          </a:prstGeom>
          <a:ln w="0">
            <a:noFill/>
          </a:ln>
        </p:spPr>
      </p:pic>
      <p:pic>
        <p:nvPicPr>
          <p:cNvPr id="156" name="Рисунок 20"/>
          <p:cNvPicPr/>
          <p:nvPr/>
        </p:nvPicPr>
        <p:blipFill>
          <a:blip r:embed="rId3"/>
          <a:stretch/>
        </p:blipFill>
        <p:spPr>
          <a:xfrm>
            <a:off x="410760" y="1689120"/>
            <a:ext cx="3458160" cy="4964400"/>
          </a:xfrm>
          <a:prstGeom prst="rect">
            <a:avLst/>
          </a:prstGeom>
          <a:ln w="0">
            <a:noFill/>
          </a:ln>
        </p:spPr>
      </p:pic>
      <p:pic>
        <p:nvPicPr>
          <p:cNvPr id="157" name="Рисунок 12"/>
          <p:cNvPicPr/>
          <p:nvPr/>
        </p:nvPicPr>
        <p:blipFill>
          <a:blip r:embed="rId4"/>
          <a:stretch/>
        </p:blipFill>
        <p:spPr>
          <a:xfrm>
            <a:off x="3605760" y="2336040"/>
            <a:ext cx="4979880" cy="2832120"/>
          </a:xfrm>
          <a:prstGeom prst="rect">
            <a:avLst/>
          </a:prstGeom>
          <a:ln w="0">
            <a:noFill/>
          </a:ln>
          <a:effectLst>
            <a:outerShdw blurRad="50760" dist="37674" dir="81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8" name="Прямоугольник 9"/>
          <p:cNvSpPr/>
          <p:nvPr/>
        </p:nvSpPr>
        <p:spPr>
          <a:xfrm>
            <a:off x="2455560" y="199080"/>
            <a:ext cx="8001720" cy="1258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Ортофотопланы </a:t>
            </a:r>
            <a:endParaRPr lang="ru-RU" sz="35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СК-60-1, 2023</a:t>
            </a:r>
            <a:endParaRPr lang="ru-RU" sz="2500" b="0" strike="noStrike" spc="-1">
              <a:latin typeface="Arial"/>
            </a:endParaRPr>
          </a:p>
        </p:txBody>
      </p:sp>
      <p:sp>
        <p:nvSpPr>
          <p:cNvPr id="159" name="Заголовок 1"/>
          <p:cNvSpPr/>
          <p:nvPr/>
        </p:nvSpPr>
        <p:spPr>
          <a:xfrm>
            <a:off x="3868920" y="5240880"/>
            <a:ext cx="4116960" cy="6080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Плюсса и населенные пункты (7) Плюсского района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160" name="Рисунок 2"/>
          <p:cNvPicPr/>
          <p:nvPr/>
        </p:nvPicPr>
        <p:blipFill>
          <a:blip r:embed="rId5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161" name="Заголовок 1"/>
          <p:cNvSpPr/>
          <p:nvPr/>
        </p:nvSpPr>
        <p:spPr>
          <a:xfrm>
            <a:off x="5040000" y="6096240"/>
            <a:ext cx="3349800" cy="6465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90000"/>
              </a:lnSpc>
            </a:pPr>
            <a:r>
              <a:rPr lang="ru-RU" sz="20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Населенные пункты (102) Печорского района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62" name="Заголовок 1"/>
          <p:cNvSpPr/>
          <p:nvPr/>
        </p:nvSpPr>
        <p:spPr>
          <a:xfrm>
            <a:off x="3884760" y="1710000"/>
            <a:ext cx="4035240" cy="58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20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Гдов и населенные пункты (205) Гдовского района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94E5C4-9EEE-8D34-E112-687DD8D82217}"/>
              </a:ext>
            </a:extLst>
          </p:cNvPr>
          <p:cNvSpPr txBox="1"/>
          <p:nvPr/>
        </p:nvSpPr>
        <p:spPr>
          <a:xfrm>
            <a:off x="730925" y="1207027"/>
            <a:ext cx="10046565" cy="510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Аэрофотосъемка на территорию Гдовского района выполнена специалистами филиала ППК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Роскадастр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 «Аэрогеодезия» с использованием беспилотного аэросъемочного комплекса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Геоскан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201».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0DA4C86-755C-F7F7-69BB-5BC63379A13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833" y="4338837"/>
            <a:ext cx="4224022" cy="2320083"/>
          </a:xfrm>
          <a:prstGeom prst="rect">
            <a:avLst/>
          </a:prstGeom>
        </p:spPr>
      </p:pic>
      <p:sp>
        <p:nvSpPr>
          <p:cNvPr id="16" name="Прямоугольник 9">
            <a:extLst>
              <a:ext uri="{FF2B5EF4-FFF2-40B4-BE49-F238E27FC236}">
                <a16:creationId xmlns:a16="http://schemas.microsoft.com/office/drawing/2014/main" id="{89A51443-668C-9C14-85F2-37B6B171F0D6}"/>
              </a:ext>
            </a:extLst>
          </p:cNvPr>
          <p:cNvSpPr/>
          <p:nvPr/>
        </p:nvSpPr>
        <p:spPr>
          <a:xfrm>
            <a:off x="2455560" y="199080"/>
            <a:ext cx="8001720" cy="1258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 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СК-60-1 2024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18" name="Рисунок 2">
            <a:extLst>
              <a:ext uri="{FF2B5EF4-FFF2-40B4-BE49-F238E27FC236}">
                <a16:creationId xmlns:a16="http://schemas.microsoft.com/office/drawing/2014/main" id="{31C760A9-14AA-3AE9-CD0E-07CB3D16735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50A7048-D6AC-4E83-8CB6-B71CAC59F7E1}"/>
              </a:ext>
            </a:extLst>
          </p:cNvPr>
          <p:cNvSpPr txBox="1"/>
          <p:nvPr/>
        </p:nvSpPr>
        <p:spPr>
          <a:xfrm>
            <a:off x="2145435" y="1201938"/>
            <a:ext cx="100465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Аэрофотосъемка на территорию Себежского района выполнена специалистами ООО «Авиационные роботы» с использованием фотокамеры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Sony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DSC-RX1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BAAAAB3D-6111-F9B4-D444-84D93DF1D862}"/>
              </a:ext>
            </a:extLst>
          </p:cNvPr>
          <p:cNvSpPr/>
          <p:nvPr/>
        </p:nvSpPr>
        <p:spPr>
          <a:xfrm>
            <a:off x="5657299" y="1605270"/>
            <a:ext cx="2343667" cy="46166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spc="-1" dirty="0">
                <a:solidFill>
                  <a:srgbClr val="4472C4"/>
                </a:solidFill>
                <a:latin typeface="Times New Roman"/>
                <a:ea typeface="DejaVu Sans"/>
              </a:rPr>
              <a:t>Себежс</a:t>
            </a:r>
            <a:r>
              <a:rPr lang="ru-RU" sz="20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кий район 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4A1684-C1C9-FAD1-90E3-B6311B0E9B13}"/>
              </a:ext>
            </a:extLst>
          </p:cNvPr>
          <p:cNvSpPr txBox="1"/>
          <p:nvPr/>
        </p:nvSpPr>
        <p:spPr>
          <a:xfrm>
            <a:off x="4404229" y="2777010"/>
            <a:ext cx="31252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err="1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Ортофотопланы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 на территорию 177 населенных пунктов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Городского поселения «Идрица» и Сельского поселения «Сосновый Бор»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EA98CB6-7861-9302-16E4-07FDBB319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5" r="5219" b="2807"/>
          <a:stretch/>
        </p:blipFill>
        <p:spPr>
          <a:xfrm>
            <a:off x="8078855" y="1426828"/>
            <a:ext cx="3729419" cy="520205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80D9B17-0152-2B07-9B33-A30F9ABDD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8" t="5113" r="2565"/>
          <a:stretch/>
        </p:blipFill>
        <p:spPr>
          <a:xfrm>
            <a:off x="664018" y="1770005"/>
            <a:ext cx="3200593" cy="4858877"/>
          </a:xfrm>
          <a:prstGeom prst="rect">
            <a:avLst/>
          </a:prstGeom>
        </p:spPr>
      </p:pic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5A9A5781-3CB0-DA4F-B7C6-0763BC693FE0}"/>
              </a:ext>
            </a:extLst>
          </p:cNvPr>
          <p:cNvSpPr/>
          <p:nvPr/>
        </p:nvSpPr>
        <p:spPr>
          <a:xfrm>
            <a:off x="3779241" y="2087689"/>
            <a:ext cx="2665808" cy="46166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spc="-1" dirty="0">
                <a:solidFill>
                  <a:srgbClr val="4472C4"/>
                </a:solidFill>
                <a:latin typeface="Times New Roman"/>
                <a:ea typeface="DejaVu Sans"/>
              </a:rPr>
              <a:t>СП «Сосновый Бор»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58B2BB02-DBF5-B1A9-E348-E02743485988}"/>
              </a:ext>
            </a:extLst>
          </p:cNvPr>
          <p:cNvSpPr/>
          <p:nvPr/>
        </p:nvSpPr>
        <p:spPr>
          <a:xfrm>
            <a:off x="6245157" y="3835664"/>
            <a:ext cx="1833698" cy="46166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spc="-1" dirty="0">
                <a:solidFill>
                  <a:srgbClr val="4472C4"/>
                </a:solidFill>
                <a:latin typeface="Times New Roman"/>
                <a:ea typeface="DejaVu Sans"/>
              </a:rPr>
              <a:t>ГП «Идрица»</a:t>
            </a:r>
            <a:endParaRPr lang="ru-RU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784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CB7686-BF75-0971-1646-385AB150F9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59" y="2831841"/>
            <a:ext cx="5684425" cy="38216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747851-A411-C75F-0D2B-7C69B274A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985" y="1688241"/>
            <a:ext cx="5850455" cy="4965279"/>
          </a:xfrm>
          <a:prstGeom prst="rect">
            <a:avLst/>
          </a:prstGeom>
        </p:spPr>
      </p:pic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id="{ECE43895-DCB5-518B-6198-9E2B06E8A1D4}"/>
              </a:ext>
            </a:extLst>
          </p:cNvPr>
          <p:cNvSpPr/>
          <p:nvPr/>
        </p:nvSpPr>
        <p:spPr>
          <a:xfrm>
            <a:off x="2455560" y="199080"/>
            <a:ext cx="8001720" cy="1258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 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СК-60-2 2024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1DFBE3FD-3D83-BEE0-0CA0-93910B98A7B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8BFD18-3415-7706-56B6-4D2DD1C50684}"/>
              </a:ext>
            </a:extLst>
          </p:cNvPr>
          <p:cNvSpPr txBox="1"/>
          <p:nvPr/>
        </p:nvSpPr>
        <p:spPr>
          <a:xfrm>
            <a:off x="730925" y="1207027"/>
            <a:ext cx="100465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dirty="0">
                <a:cs typeface="Courier New" panose="02070309020205020404" pitchFamily="49" charset="0"/>
              </a:rPr>
              <a:t>Аэрофотосъемка на территорию Невельского муниципального округа выполнена специалистами ООО «Авиационные роботы» с использованием фотокамеры </a:t>
            </a:r>
            <a:r>
              <a:rPr lang="en-US" sz="1200" dirty="0">
                <a:cs typeface="Courier New" panose="02070309020205020404" pitchFamily="49" charset="0"/>
              </a:rPr>
              <a:t>Sony</a:t>
            </a:r>
            <a:r>
              <a:rPr lang="ru-RU" sz="1200" dirty="0">
                <a:cs typeface="Courier New" panose="02070309020205020404" pitchFamily="49" charset="0"/>
              </a:rPr>
              <a:t> </a:t>
            </a:r>
            <a:r>
              <a:rPr lang="en-US" sz="1200" dirty="0">
                <a:cs typeface="Courier New" panose="02070309020205020404" pitchFamily="49" charset="0"/>
              </a:rPr>
              <a:t>DSC-RX1</a:t>
            </a:r>
            <a:r>
              <a:rPr lang="ru-RU" sz="1200" dirty="0">
                <a:cs typeface="Courier New" panose="02070309020205020404" pitchFamily="49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345BB2-EF41-29DE-E291-7061B3DE841B}"/>
              </a:ext>
            </a:extLst>
          </p:cNvPr>
          <p:cNvSpPr txBox="1"/>
          <p:nvPr/>
        </p:nvSpPr>
        <p:spPr>
          <a:xfrm>
            <a:off x="730925" y="2173021"/>
            <a:ext cx="528205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Ортофотопланы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 на </a:t>
            </a:r>
            <a:r>
              <a:rPr lang="ru-RU" sz="1200" dirty="0">
                <a:cs typeface="Courier New" panose="02070309020205020404" pitchFamily="49" charset="0"/>
              </a:rPr>
              <a:t>территорию 235 населенных пунктов бывших сельских поселений Артемовская, Ивановская и </a:t>
            </a:r>
            <a:r>
              <a:rPr lang="ru-RU" sz="1200" dirty="0" err="1">
                <a:cs typeface="Courier New" panose="02070309020205020404" pitchFamily="49" charset="0"/>
              </a:rPr>
              <a:t>Усть-Долысская</a:t>
            </a:r>
            <a:r>
              <a:rPr lang="ru-RU" sz="1200" dirty="0">
                <a:cs typeface="Courier New" panose="02070309020205020404" pitchFamily="49" charset="0"/>
              </a:rPr>
              <a:t> волости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37579C3-A22C-CF62-E73E-BEE9A78B5DAF}"/>
              </a:ext>
            </a:extLst>
          </p:cNvPr>
          <p:cNvSpPr/>
          <p:nvPr/>
        </p:nvSpPr>
        <p:spPr>
          <a:xfrm>
            <a:off x="1951206" y="1731496"/>
            <a:ext cx="2125973" cy="46166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spc="-1" dirty="0">
                <a:solidFill>
                  <a:srgbClr val="4472C4"/>
                </a:solidFill>
                <a:latin typeface="Times New Roman"/>
                <a:ea typeface="DejaVu Sans"/>
              </a:rPr>
              <a:t>Невельс</a:t>
            </a:r>
            <a:r>
              <a:rPr lang="ru-RU" sz="20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кое МО </a:t>
            </a:r>
            <a:endParaRPr lang="ru-RU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393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Рисунок 12"/>
          <p:cNvPicPr/>
          <p:nvPr/>
        </p:nvPicPr>
        <p:blipFill>
          <a:blip r:embed="rId2"/>
          <a:stretch/>
        </p:blipFill>
        <p:spPr>
          <a:xfrm>
            <a:off x="8380800" y="1534680"/>
            <a:ext cx="3606480" cy="5160240"/>
          </a:xfrm>
          <a:prstGeom prst="rect">
            <a:avLst/>
          </a:prstGeom>
          <a:ln w="0">
            <a:noFill/>
          </a:ln>
        </p:spPr>
      </p:pic>
      <p:sp>
        <p:nvSpPr>
          <p:cNvPr id="164" name="Прямоугольник 4"/>
          <p:cNvSpPr/>
          <p:nvPr/>
        </p:nvSpPr>
        <p:spPr>
          <a:xfrm>
            <a:off x="2181960" y="259560"/>
            <a:ext cx="8001720" cy="852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Точность и детальность отображения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165" name="Рисунок 6"/>
          <p:cNvPicPr/>
          <p:nvPr/>
        </p:nvPicPr>
        <p:blipFill>
          <a:blip r:embed="rId3"/>
          <a:stretch/>
        </p:blipFill>
        <p:spPr>
          <a:xfrm>
            <a:off x="767880" y="1542600"/>
            <a:ext cx="7857360" cy="5152320"/>
          </a:xfrm>
          <a:prstGeom prst="rect">
            <a:avLst/>
          </a:prstGeom>
          <a:ln w="0">
            <a:noFill/>
          </a:ln>
        </p:spPr>
      </p:pic>
      <p:pic>
        <p:nvPicPr>
          <p:cNvPr id="166" name="Рисунок 7"/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pic>
        <p:nvPicPr>
          <p:cNvPr id="167" name="Рисунок 2"/>
          <p:cNvPicPr/>
          <p:nvPr/>
        </p:nvPicPr>
        <p:blipFill>
          <a:blip r:embed="rId5"/>
          <a:srcRect t="1832"/>
          <a:stretch/>
        </p:blipFill>
        <p:spPr>
          <a:xfrm>
            <a:off x="8625960" y="4185000"/>
            <a:ext cx="3360960" cy="2509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>
            <a:extLst>
              <a:ext uri="{FF2B5EF4-FFF2-40B4-BE49-F238E27FC236}">
                <a16:creationId xmlns:a16="http://schemas.microsoft.com/office/drawing/2014/main" id="{E9BDE3FC-B078-F6CB-94BF-2AE066414DD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B3A7BD09-05EF-A62F-25A1-3A4FB48C10FE}"/>
              </a:ext>
            </a:extLst>
          </p:cNvPr>
          <p:cNvSpPr/>
          <p:nvPr/>
        </p:nvSpPr>
        <p:spPr>
          <a:xfrm>
            <a:off x="2181960" y="259560"/>
            <a:ext cx="8001720" cy="852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Точность и детальность отображения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53074B-EC89-C649-2A4D-D85BA51974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29" t="23130" r="12070" b="3784"/>
          <a:stretch/>
        </p:blipFill>
        <p:spPr>
          <a:xfrm>
            <a:off x="410760" y="1418253"/>
            <a:ext cx="9134669" cy="5012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2F149E-5D2A-63B5-67E4-FDA155F838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14" t="24081" r="27736" b="8299"/>
          <a:stretch/>
        </p:blipFill>
        <p:spPr>
          <a:xfrm>
            <a:off x="5859625" y="1961125"/>
            <a:ext cx="6111552" cy="463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71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>
            <a:extLst>
              <a:ext uri="{FF2B5EF4-FFF2-40B4-BE49-F238E27FC236}">
                <a16:creationId xmlns:a16="http://schemas.microsoft.com/office/drawing/2014/main" id="{4A82E515-AC5C-1483-6E7C-AE4D4AA5346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7CE60696-91DA-3BB9-BF58-37C68FCADCF6}"/>
              </a:ext>
            </a:extLst>
          </p:cNvPr>
          <p:cNvSpPr/>
          <p:nvPr/>
        </p:nvSpPr>
        <p:spPr>
          <a:xfrm>
            <a:off x="2181960" y="259560"/>
            <a:ext cx="8001720" cy="852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Точность и детальность отображения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B674B9-60FC-ADA5-EE5B-658007FAF2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12" t="23759" r="14486" b="5417"/>
          <a:stretch/>
        </p:blipFill>
        <p:spPr>
          <a:xfrm>
            <a:off x="2788450" y="1741364"/>
            <a:ext cx="9134669" cy="48570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4C27ED-856F-FD55-6455-254B5D4229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35" t="23130" r="43284" b="3784"/>
          <a:stretch/>
        </p:blipFill>
        <p:spPr>
          <a:xfrm>
            <a:off x="268881" y="2399664"/>
            <a:ext cx="3455981" cy="419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0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>
            <a:extLst>
              <a:ext uri="{FF2B5EF4-FFF2-40B4-BE49-F238E27FC236}">
                <a16:creationId xmlns:a16="http://schemas.microsoft.com/office/drawing/2014/main" id="{84D01C22-112D-66E6-6C5F-39280BC1D9A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9E20791C-B5E5-5B4A-F311-3A5B60C97254}"/>
              </a:ext>
            </a:extLst>
          </p:cNvPr>
          <p:cNvSpPr/>
          <p:nvPr/>
        </p:nvSpPr>
        <p:spPr>
          <a:xfrm>
            <a:off x="2181960" y="259560"/>
            <a:ext cx="8001720" cy="852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Точность и детальность отображения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38F64F-AB64-8FBE-3387-EF3983A8DE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55" t="23401" r="13550" b="3785"/>
          <a:stretch/>
        </p:blipFill>
        <p:spPr>
          <a:xfrm>
            <a:off x="2234005" y="1427584"/>
            <a:ext cx="9681187" cy="517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31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Рисунок 28"/>
          <p:cNvPicPr/>
          <p:nvPr/>
        </p:nvPicPr>
        <p:blipFill>
          <a:blip r:embed="rId2"/>
          <a:stretch/>
        </p:blipFill>
        <p:spPr>
          <a:xfrm>
            <a:off x="767880" y="2585160"/>
            <a:ext cx="7549920" cy="4104720"/>
          </a:xfrm>
          <a:prstGeom prst="rect">
            <a:avLst/>
          </a:prstGeom>
          <a:ln w="0">
            <a:noFill/>
          </a:ln>
        </p:spPr>
      </p:pic>
      <p:sp>
        <p:nvSpPr>
          <p:cNvPr id="169" name="Прямоугольник 4"/>
          <p:cNvSpPr/>
          <p:nvPr/>
        </p:nvSpPr>
        <p:spPr>
          <a:xfrm>
            <a:off x="2790360" y="189360"/>
            <a:ext cx="8001720" cy="1077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Топографические съемки</a:t>
            </a:r>
            <a:endParaRPr lang="ru-RU" sz="35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СК-60</a:t>
            </a:r>
            <a:endParaRPr lang="ru-RU" sz="2500" b="0" strike="noStrike" spc="-1">
              <a:latin typeface="Arial"/>
            </a:endParaRPr>
          </a:p>
        </p:txBody>
      </p:sp>
      <p:sp>
        <p:nvSpPr>
          <p:cNvPr id="170" name="TextBox 9"/>
          <p:cNvSpPr/>
          <p:nvPr/>
        </p:nvSpPr>
        <p:spPr>
          <a:xfrm>
            <a:off x="3713924" y="1604340"/>
            <a:ext cx="810468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В ФПД ПО находятся на хранении материалы геодезических изысканий</a:t>
            </a:r>
            <a:r>
              <a:rPr lang="en-US" sz="12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 </a:t>
            </a:r>
            <a:r>
              <a:rPr lang="ru-RU" sz="12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разных лет, полученные в результате </a:t>
            </a: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выполнения</a:t>
            </a:r>
            <a:r>
              <a:rPr lang="ru-RU" sz="12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 проектов планировки территорий, подготовки проектной документации для реконструкции автомобильных дорог, мостов и т.д.</a:t>
            </a:r>
            <a:endParaRPr lang="ru-RU" sz="1200" b="0" strike="noStrike" spc="-1" dirty="0">
              <a:latin typeface="Arial"/>
            </a:endParaRPr>
          </a:p>
        </p:txBody>
      </p:sp>
      <p:pic>
        <p:nvPicPr>
          <p:cNvPr id="171" name="Рисунок 11"/>
          <p:cNvPicPr/>
          <p:nvPr/>
        </p:nvPicPr>
        <p:blipFill>
          <a:blip r:embed="rId3"/>
          <a:stretch/>
        </p:blipFill>
        <p:spPr>
          <a:xfrm>
            <a:off x="6638400" y="2590560"/>
            <a:ext cx="5375160" cy="4104720"/>
          </a:xfrm>
          <a:prstGeom prst="rect">
            <a:avLst/>
          </a:prstGeom>
          <a:ln w="0">
            <a:noFill/>
          </a:ln>
        </p:spPr>
      </p:pic>
      <p:pic>
        <p:nvPicPr>
          <p:cNvPr id="172" name="Рисунок 6"/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Прямоугольник 4"/>
          <p:cNvSpPr/>
          <p:nvPr/>
        </p:nvSpPr>
        <p:spPr>
          <a:xfrm>
            <a:off x="1982880" y="162360"/>
            <a:ext cx="993240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Поиск материалов и данных ФПД ПО</a:t>
            </a:r>
            <a:endParaRPr lang="ru-RU" sz="3500" b="0" strike="noStrike" spc="-1" dirty="0">
              <a:latin typeface="Arial"/>
            </a:endParaRPr>
          </a:p>
        </p:txBody>
      </p:sp>
      <p:pic>
        <p:nvPicPr>
          <p:cNvPr id="174" name="Рисунок 11"/>
          <p:cNvPicPr/>
          <p:nvPr/>
        </p:nvPicPr>
        <p:blipFill>
          <a:blip r:embed="rId2"/>
          <a:stretch/>
        </p:blipFill>
        <p:spPr>
          <a:xfrm>
            <a:off x="3985560" y="1760760"/>
            <a:ext cx="7932240" cy="4057920"/>
          </a:xfrm>
          <a:prstGeom prst="rect">
            <a:avLst/>
          </a:prstGeom>
          <a:ln w="0">
            <a:noFill/>
          </a:ln>
        </p:spPr>
      </p:pic>
      <p:pic>
        <p:nvPicPr>
          <p:cNvPr id="175" name="Рисунок 9"/>
          <p:cNvPicPr/>
          <p:nvPr/>
        </p:nvPicPr>
        <p:blipFill>
          <a:blip r:embed="rId3"/>
          <a:stretch/>
        </p:blipFill>
        <p:spPr>
          <a:xfrm>
            <a:off x="767880" y="4712760"/>
            <a:ext cx="11147040" cy="1934280"/>
          </a:xfrm>
          <a:prstGeom prst="rect">
            <a:avLst/>
          </a:prstGeom>
          <a:ln w="0">
            <a:noFill/>
          </a:ln>
        </p:spPr>
      </p:pic>
      <p:sp>
        <p:nvSpPr>
          <p:cNvPr id="176" name="TextBox 14"/>
          <p:cNvSpPr/>
          <p:nvPr/>
        </p:nvSpPr>
        <p:spPr>
          <a:xfrm>
            <a:off x="462960" y="2416320"/>
            <a:ext cx="3412800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По мере поступления пространственных данных в ФПД ПО, на сайте обновляется Перечень пространственных данных и материалов, находящихся на хранении в фонде.</a:t>
            </a:r>
            <a:endParaRPr lang="ru-RU" sz="1200" b="0" strike="noStrike" spc="-1" dirty="0"/>
          </a:p>
        </p:txBody>
      </p:sp>
      <p:pic>
        <p:nvPicPr>
          <p:cNvPr id="177" name="Рисунок 6"/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Прямоугольник 4"/>
          <p:cNvSpPr/>
          <p:nvPr/>
        </p:nvSpPr>
        <p:spPr>
          <a:xfrm>
            <a:off x="1892160" y="162360"/>
            <a:ext cx="1002276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Плата за предоставление материалов и данных ФПД ПО</a:t>
            </a:r>
            <a:endParaRPr lang="ru-RU" sz="3500" b="0" strike="noStrike" spc="-1">
              <a:latin typeface="Arial"/>
            </a:endParaRPr>
          </a:p>
        </p:txBody>
      </p:sp>
      <p:pic>
        <p:nvPicPr>
          <p:cNvPr id="179" name="Рисунок 7"/>
          <p:cNvPicPr/>
          <p:nvPr/>
        </p:nvPicPr>
        <p:blipFill>
          <a:blip r:embed="rId2"/>
          <a:stretch/>
        </p:blipFill>
        <p:spPr>
          <a:xfrm>
            <a:off x="4952880" y="1637640"/>
            <a:ext cx="6962040" cy="5076000"/>
          </a:xfrm>
          <a:prstGeom prst="rect">
            <a:avLst/>
          </a:prstGeom>
          <a:ln w="0">
            <a:noFill/>
          </a:ln>
        </p:spPr>
      </p:pic>
      <p:pic>
        <p:nvPicPr>
          <p:cNvPr id="180" name="Рисунок 9"/>
          <p:cNvPicPr/>
          <p:nvPr/>
        </p:nvPicPr>
        <p:blipFill>
          <a:blip r:embed="rId3"/>
          <a:stretch/>
        </p:blipFill>
        <p:spPr>
          <a:xfrm>
            <a:off x="767880" y="3649680"/>
            <a:ext cx="5595480" cy="1867680"/>
          </a:xfrm>
          <a:prstGeom prst="rect">
            <a:avLst/>
          </a:prstGeom>
          <a:ln w="0">
            <a:noFill/>
          </a:ln>
        </p:spPr>
      </p:pic>
      <p:sp>
        <p:nvSpPr>
          <p:cNvPr id="181" name="TextBox 13"/>
          <p:cNvSpPr/>
          <p:nvPr/>
        </p:nvSpPr>
        <p:spPr>
          <a:xfrm>
            <a:off x="930240" y="1905480"/>
            <a:ext cx="341280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Плату за предоставление пространственных данных и за услуги по предоставлению пространственных данных и материалов, находящихся на хранении в ФПД ПО можно узнать на официальном сайте ГБУ «БТИ и ГКО» </a:t>
            </a:r>
            <a:r>
              <a:rPr lang="en-US" sz="1200" b="0" strike="noStrike" spc="-1" dirty="0">
                <a:solidFill>
                  <a:srgbClr val="000000"/>
                </a:solidFill>
                <a:ea typeface="Calibri"/>
              </a:rPr>
              <a:t>http</a:t>
            </a: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://</a:t>
            </a:r>
            <a:r>
              <a:rPr lang="en-US" sz="1200" b="0" strike="noStrike" spc="-1" dirty="0">
                <a:solidFill>
                  <a:srgbClr val="000000"/>
                </a:solidFill>
                <a:ea typeface="Calibri"/>
              </a:rPr>
              <a:t>bti-pskov.ru</a:t>
            </a: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. </a:t>
            </a:r>
            <a:endParaRPr lang="ru-RU" sz="1200" b="0" strike="noStrike" spc="-1" dirty="0"/>
          </a:p>
        </p:txBody>
      </p:sp>
      <p:pic>
        <p:nvPicPr>
          <p:cNvPr id="182" name="Рисунок 6"/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Рисунок 10"/>
          <p:cNvPicPr/>
          <p:nvPr/>
        </p:nvPicPr>
        <p:blipFill>
          <a:blip r:embed="rId2"/>
          <a:stretch/>
        </p:blipFill>
        <p:spPr>
          <a:xfrm>
            <a:off x="9052560" y="0"/>
            <a:ext cx="3138840" cy="6805440"/>
          </a:xfrm>
          <a:prstGeom prst="rect">
            <a:avLst/>
          </a:prstGeom>
          <a:ln w="0">
            <a:noFill/>
          </a:ln>
        </p:spPr>
      </p:pic>
      <p:pic>
        <p:nvPicPr>
          <p:cNvPr id="121" name="Рисунок 11"/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122" name="Прямоугольник 13"/>
          <p:cNvSpPr/>
          <p:nvPr/>
        </p:nvSpPr>
        <p:spPr>
          <a:xfrm>
            <a:off x="2809800" y="338400"/>
            <a:ext cx="5066280" cy="7549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0070C0"/>
                </a:solidFill>
                <a:latin typeface="Times New Roman"/>
                <a:ea typeface="DejaVu Sans"/>
              </a:rPr>
              <a:t>Нормативная база</a:t>
            </a:r>
            <a:endParaRPr lang="ru-RU" sz="3500" b="0" strike="noStrike" spc="-1" dirty="0">
              <a:latin typeface="Arial"/>
            </a:endParaRPr>
          </a:p>
        </p:txBody>
      </p:sp>
      <p:sp>
        <p:nvSpPr>
          <p:cNvPr id="123" name="TextBox 17"/>
          <p:cNvSpPr/>
          <p:nvPr/>
        </p:nvSpPr>
        <p:spPr>
          <a:xfrm>
            <a:off x="331920" y="1725480"/>
            <a:ext cx="8720640" cy="32763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1. Федеральный закон от </a:t>
            </a:r>
            <a:r>
              <a:rPr lang="ru-RU" sz="900" b="1" strike="noStrike" spc="-1" dirty="0">
                <a:solidFill>
                  <a:srgbClr val="000000"/>
                </a:solidFill>
                <a:ea typeface="Calibri"/>
              </a:rPr>
              <a:t>30 декабря 2015 г. № 431-ФЗ </a:t>
            </a: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«О геодезии, картографии и пространственных данных и о внесении изменений в отдельные законодательные акты Российской Федерации»;</a:t>
            </a:r>
            <a:endParaRPr lang="ru-RU" sz="900" b="0" strike="noStrike" spc="-1" dirty="0"/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2. Приказ </a:t>
            </a:r>
            <a:r>
              <a:rPr lang="ru-RU" sz="900" spc="-1" dirty="0">
                <a:solidFill>
                  <a:srgbClr val="000000"/>
                </a:solidFill>
              </a:rPr>
              <a:t>Федеральной службы государственной регистрации, кадастра и картографии </a:t>
            </a:r>
            <a:r>
              <a:rPr lang="ru-RU" sz="900" b="1" strike="noStrike" spc="-1" dirty="0">
                <a:solidFill>
                  <a:srgbClr val="000000"/>
                </a:solidFill>
                <a:ea typeface="Calibri"/>
              </a:rPr>
              <a:t>от 28 марта 2024 г. № П/0083/24 </a:t>
            </a:r>
            <a:r>
              <a:rPr lang="ru-RU" sz="900" spc="-1" dirty="0">
                <a:solidFill>
                  <a:srgbClr val="000000"/>
                </a:solidFill>
              </a:rPr>
              <a:t>«Об установлении порядка, способов и срока передачи пространственных данных и материалов федеральными органами исполнительной власти, юридическими лицами, указанными в части 1.1 статьи 11 Федерального закона от 30 декабря 2015 г. № 431-ФЗ «О геодезии, картографии и пространственных данных и о внесении изменений в отдельные законодательные акты Российской Федерации», для включения в федеральный фонд пространственных данных и ведомственные фонды пространственных данных и порядка, способов и срока передачи пространственных данных и материалов органами государственной власти субъектов Российской Федерации, органами местного самоуправления или подведомственными данным органам государственными либо муниципальными учреждениями, государственными либо муниципальными унитарными предприятиями для включения в фонды пространственных данных субъектов Российской Федерации или федеральный фонд пространственных данных</a:t>
            </a: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»;</a:t>
            </a:r>
            <a:endParaRPr lang="ru-RU" sz="900" b="0" strike="noStrike" spc="-1" dirty="0"/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3. Постановление Правительства РФ </a:t>
            </a:r>
            <a:r>
              <a:rPr lang="ru-RU" sz="900" b="1" strike="noStrike" spc="-1" dirty="0">
                <a:solidFill>
                  <a:srgbClr val="000000"/>
                </a:solidFill>
                <a:ea typeface="Calibri"/>
              </a:rPr>
              <a:t>от 4 марта 2017 г. № 262 </a:t>
            </a: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“Об утверждении Правил предоставления пространственных данных и материалов, содержащихся в государственных фондах пространственных данных, в том числе правил подачи заявления о предоставлении указанных пространственных данных и материалов, включая форму такого заявления и состав прилагаемых к нему документов”;</a:t>
            </a:r>
            <a:endParaRPr lang="ru-RU" sz="900" b="0" strike="noStrike" spc="-1" dirty="0"/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4. Постановление Правительства Российской Федерации </a:t>
            </a:r>
            <a:r>
              <a:rPr lang="ru-RU" sz="900" b="1" strike="noStrike" spc="-1" dirty="0">
                <a:solidFill>
                  <a:srgbClr val="000000"/>
                </a:solidFill>
                <a:ea typeface="Calibri"/>
              </a:rPr>
              <a:t>от 15 марта 2017 г. № 299 </a:t>
            </a: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«Об утверждении правил определения размера платы за предоставление пространственных данных и материалов, содержащихся в государственных фондах пространственных данных, и признании утратившими силу некоторых актов Правительства Российской Федерации»;</a:t>
            </a:r>
            <a:endParaRPr lang="ru-RU" sz="900" b="0" strike="noStrike" spc="-1" dirty="0"/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5.Приказ Федеральной службы государственной регистрации, кадастра и картографии </a:t>
            </a:r>
            <a:r>
              <a:rPr lang="ru-RU" sz="900" b="1" strike="noStrike" spc="-1" dirty="0">
                <a:solidFill>
                  <a:srgbClr val="000000"/>
                </a:solidFill>
                <a:ea typeface="Calibri"/>
              </a:rPr>
              <a:t>от 29 декабря 2020 г. N П/0498 </a:t>
            </a: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"Об установлении стоимости услуг по предоставлению пространственных данных и материалов, содержащихся в государственных фондах пространственных данных, и стоимости базовой расчетной единицы при предоставлении пространственных данных и материалов, содержащихся в федеральном и ведомственных фондах пространственных данных, а также в фонде пространственных данных федерального органа исполнительной власти, осуществляющего функции по выработке и реализации государственной политики, нормативно-правовому регулированию в области обороны»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spc="-1" dirty="0">
                <a:solidFill>
                  <a:srgbClr val="000000"/>
                </a:solidFill>
              </a:rPr>
              <a:t>6. Постановление Правительства Российской Федерации </a:t>
            </a:r>
            <a:r>
              <a:rPr lang="ru-RU" sz="900" b="1" spc="-1" dirty="0">
                <a:solidFill>
                  <a:srgbClr val="000000"/>
                </a:solidFill>
              </a:rPr>
              <a:t>от 27 марта 2024 г. № 375 </a:t>
            </a:r>
            <a:r>
              <a:rPr lang="ru-RU" sz="900" spc="-1" dirty="0">
                <a:solidFill>
                  <a:srgbClr val="000000"/>
                </a:solidFill>
              </a:rPr>
              <a:t>«Об утверждении Положения о подтверждении достоверности пространственных данных и материалов, полученных в результате выполнения геодезических и картографических работ»</a:t>
            </a:r>
          </a:p>
        </p:txBody>
      </p:sp>
      <p:sp>
        <p:nvSpPr>
          <p:cNvPr id="124" name="Заголовок 1"/>
          <p:cNvSpPr/>
          <p:nvPr/>
        </p:nvSpPr>
        <p:spPr>
          <a:xfrm>
            <a:off x="3709451" y="1186380"/>
            <a:ext cx="3054600" cy="44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500" b="1" strike="noStrike" spc="-1" dirty="0">
                <a:solidFill>
                  <a:srgbClr val="0070C0"/>
                </a:solidFill>
                <a:latin typeface="Times New Roman"/>
                <a:ea typeface="DejaVu Sans"/>
              </a:rPr>
              <a:t>Федеральные НПА</a:t>
            </a:r>
            <a:endParaRPr lang="ru-RU" sz="2500" b="0" strike="noStrike" spc="-1" dirty="0">
              <a:latin typeface="Arial"/>
            </a:endParaRPr>
          </a:p>
        </p:txBody>
      </p:sp>
      <p:sp>
        <p:nvSpPr>
          <p:cNvPr id="125" name="Заголовок 1"/>
          <p:cNvSpPr/>
          <p:nvPr/>
        </p:nvSpPr>
        <p:spPr>
          <a:xfrm>
            <a:off x="3139441" y="5332824"/>
            <a:ext cx="3138840" cy="44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500" b="1" strike="noStrike" spc="-1" dirty="0">
                <a:solidFill>
                  <a:srgbClr val="0070C0"/>
                </a:solidFill>
                <a:latin typeface="Times New Roman"/>
                <a:ea typeface="DejaVu Sans"/>
              </a:rPr>
              <a:t>Региональные НПА</a:t>
            </a:r>
            <a:endParaRPr lang="ru-RU" sz="2500" b="0" strike="noStrike" spc="-1" dirty="0">
              <a:latin typeface="Arial"/>
            </a:endParaRPr>
          </a:p>
        </p:txBody>
      </p:sp>
      <p:sp>
        <p:nvSpPr>
          <p:cNvPr id="126" name="TextBox 20"/>
          <p:cNvSpPr/>
          <p:nvPr/>
        </p:nvSpPr>
        <p:spPr>
          <a:xfrm>
            <a:off x="410760" y="5796316"/>
            <a:ext cx="8557556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1. Постано</a:t>
            </a:r>
            <a:r>
              <a:rPr lang="ru-RU" sz="9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вление Правительства Псковской области от 1 августа 2023 г. № 318 «О фонде пространственных данных Псковской области»;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Постановление Правительства Псковской области от 1 ноября 2023 г. № 434 «Об установлении стоимости базовой расчетной единицы при предоставлении пространственных данных и материалов содержащихся в фонде пространственных данных Псковской области».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Рисунок 14"/>
          <p:cNvPicPr/>
          <p:nvPr/>
        </p:nvPicPr>
        <p:blipFill>
          <a:blip r:embed="rId2"/>
          <a:stretch/>
        </p:blipFill>
        <p:spPr>
          <a:xfrm>
            <a:off x="8593560" y="1722240"/>
            <a:ext cx="3430440" cy="4327560"/>
          </a:xfrm>
          <a:prstGeom prst="rect">
            <a:avLst/>
          </a:prstGeom>
          <a:ln w="0">
            <a:noFill/>
          </a:ln>
        </p:spPr>
      </p:pic>
      <p:pic>
        <p:nvPicPr>
          <p:cNvPr id="184" name="Рисунок 11"/>
          <p:cNvPicPr/>
          <p:nvPr/>
        </p:nvPicPr>
        <p:blipFill>
          <a:blip r:embed="rId3"/>
          <a:stretch/>
        </p:blipFill>
        <p:spPr>
          <a:xfrm>
            <a:off x="5211360" y="1722240"/>
            <a:ext cx="3346560" cy="4327560"/>
          </a:xfrm>
          <a:prstGeom prst="rect">
            <a:avLst/>
          </a:prstGeom>
          <a:ln w="0">
            <a:noFill/>
          </a:ln>
        </p:spPr>
      </p:pic>
      <p:pic>
        <p:nvPicPr>
          <p:cNvPr id="185" name="Рисунок 7"/>
          <p:cNvPicPr/>
          <p:nvPr/>
        </p:nvPicPr>
        <p:blipFill>
          <a:blip r:embed="rId4"/>
          <a:stretch/>
        </p:blipFill>
        <p:spPr>
          <a:xfrm>
            <a:off x="732960" y="1726200"/>
            <a:ext cx="4299840" cy="4327560"/>
          </a:xfrm>
          <a:prstGeom prst="rect">
            <a:avLst/>
          </a:prstGeom>
          <a:ln w="0">
            <a:noFill/>
          </a:ln>
        </p:spPr>
      </p:pic>
      <p:sp>
        <p:nvSpPr>
          <p:cNvPr id="186" name="Прямоугольник 4"/>
          <p:cNvSpPr/>
          <p:nvPr/>
        </p:nvSpPr>
        <p:spPr>
          <a:xfrm>
            <a:off x="1937520" y="162360"/>
            <a:ext cx="997776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Плата за предоставление материалов и данных ФПД ПО</a:t>
            </a:r>
            <a:endParaRPr lang="ru-RU" sz="3500" b="0" strike="noStrike" spc="-1" dirty="0">
              <a:latin typeface="Arial"/>
            </a:endParaRPr>
          </a:p>
        </p:txBody>
      </p:sp>
      <p:pic>
        <p:nvPicPr>
          <p:cNvPr id="187" name="Рисунок 6"/>
          <p:cNvPicPr/>
          <p:nvPr/>
        </p:nvPicPr>
        <p:blipFill>
          <a:blip r:embed="rId5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ED148E55-C38D-0BBA-3CE8-516D0C1AE31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DBA1479E-D0ED-52D8-D074-5B6E4D101567}"/>
              </a:ext>
            </a:extLst>
          </p:cNvPr>
          <p:cNvSpPr/>
          <p:nvPr/>
        </p:nvSpPr>
        <p:spPr>
          <a:xfrm>
            <a:off x="955497" y="1656966"/>
            <a:ext cx="10685123" cy="40611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dirty="0">
                <a:cs typeface="Courier New" panose="02070309020205020404" pitchFamily="49" charset="0"/>
              </a:rPr>
              <a:t>   В зависимости от предоставляемых пространственных данных и материалов базовой расчетной единицей являются один квадратный дециметр графического изображения в масштабе его создания, либо данные об одном пункте геодезических, нивелирных, гравиметрических сетей, параметрах (ключах) перехода между государственной системой координат и местными и международными системами координат, либо один кадр аэрофотосъемки или результатов дистанционного зондирования Земли, либо один лист картографических произведений и изданий (атласов), справочной документации.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dirty="0">
                <a:cs typeface="Courier New" panose="02070309020205020404" pitchFamily="49" charset="0"/>
              </a:rPr>
              <a:t>   </a:t>
            </a:r>
            <a:r>
              <a:rPr lang="ru-RU" sz="1200" spc="-1" dirty="0">
                <a:solidFill>
                  <a:srgbClr val="000000"/>
                </a:solidFill>
                <a:cs typeface="Courier New" panose="02070309020205020404" pitchFamily="49" charset="0"/>
              </a:rPr>
              <a:t>Размер определяется по формуле: РП=Б*К*П*С,</a:t>
            </a:r>
          </a:p>
          <a:p>
            <a:pPr indent="342900" algn="just">
              <a:spcBef>
                <a:spcPts val="1000"/>
              </a:spcBef>
            </a:pPr>
            <a:r>
              <a:rPr lang="ru-RU" sz="1200" spc="-1" dirty="0">
                <a:solidFill>
                  <a:srgbClr val="000000"/>
                </a:solidFill>
                <a:cs typeface="Courier New" panose="02070309020205020404" pitchFamily="49" charset="0"/>
              </a:rPr>
              <a:t>где: </a:t>
            </a:r>
          </a:p>
          <a:p>
            <a:pPr indent="342900" algn="just">
              <a:spcBef>
                <a:spcPts val="1000"/>
              </a:spcBef>
            </a:pPr>
            <a:r>
              <a:rPr lang="ru-RU" sz="1200" spc="-1" dirty="0">
                <a:solidFill>
                  <a:srgbClr val="000000"/>
                </a:solidFill>
                <a:cs typeface="Courier New" panose="02070309020205020404" pitchFamily="49" charset="0"/>
              </a:rPr>
              <a:t>Б - стоимость базовой расчетной единицы;</a:t>
            </a:r>
          </a:p>
          <a:p>
            <a:pPr indent="342900" algn="just">
              <a:spcBef>
                <a:spcPts val="1000"/>
              </a:spcBef>
            </a:pPr>
            <a:r>
              <a:rPr lang="ru-RU" sz="1200" spc="-1" dirty="0">
                <a:solidFill>
                  <a:srgbClr val="000000"/>
                </a:solidFill>
                <a:cs typeface="Courier New" panose="02070309020205020404" pitchFamily="49" charset="0"/>
              </a:rPr>
              <a:t>К - количество базовых расчетных единиц в соответствии с объемом предоставляемых пространственных данных и материалов;</a:t>
            </a:r>
          </a:p>
          <a:p>
            <a:pPr indent="342900" algn="just">
              <a:spcBef>
                <a:spcPts val="1000"/>
              </a:spcBef>
            </a:pPr>
            <a:r>
              <a:rPr lang="ru-RU" sz="1200" spc="-1" dirty="0">
                <a:solidFill>
                  <a:srgbClr val="000000"/>
                </a:solidFill>
                <a:cs typeface="Courier New" panose="02070309020205020404" pitchFamily="49" charset="0"/>
              </a:rPr>
              <a:t>П - коэффициент, зависящий от предусмотренных в договоре о предоставлении пространственных данных и материалов, не являющихся объектами авторского права, или лицензионном договоре о предоставлении прав на материалы, являющиеся объектами авторского права, условий пользования пространственными данными и материалами;</a:t>
            </a:r>
          </a:p>
          <a:p>
            <a:pPr indent="342900" algn="just">
              <a:spcBef>
                <a:spcPts val="1000"/>
              </a:spcBef>
            </a:pPr>
            <a:r>
              <a:rPr lang="ru-RU" sz="1200" spc="-1" dirty="0">
                <a:solidFill>
                  <a:srgbClr val="000000"/>
                </a:solidFill>
                <a:cs typeface="Courier New" panose="02070309020205020404" pitchFamily="49" charset="0"/>
              </a:rPr>
              <a:t>С - коэффициент, зависящий от срока пользования пространственными данными и материалами.</a:t>
            </a:r>
          </a:p>
          <a:p>
            <a:pPr indent="342900" algn="just">
              <a:spcBef>
                <a:spcPts val="1000"/>
              </a:spcBef>
            </a:pPr>
            <a:r>
              <a:rPr lang="ru-RU" sz="1400" dirty="0"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ru-RU" sz="1200" dirty="0"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Стоимость базовой расчетной единицы установлена </a:t>
            </a: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Постановлением Правительства Псковской области </a:t>
            </a:r>
            <a:r>
              <a:rPr lang="ru-RU" sz="1200" strike="noStrike" spc="-1" dirty="0">
                <a:solidFill>
                  <a:srgbClr val="000000"/>
                </a:solidFill>
                <a:ea typeface="Calibri"/>
              </a:rPr>
              <a:t>от</a:t>
            </a:r>
            <a:r>
              <a:rPr lang="ru-RU" sz="1200" b="1" strike="noStrike" spc="-1" dirty="0">
                <a:solidFill>
                  <a:srgbClr val="000000"/>
                </a:solidFill>
                <a:ea typeface="Calibri"/>
              </a:rPr>
              <a:t> 1 ноября 2023 г. № 434 </a:t>
            </a: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«Об установлении стоимости базовой расчетной единицы при предоставлении пространственных данных и материалов содержащихся в фонде пространственных данных Псковской области».</a:t>
            </a:r>
            <a:endParaRPr lang="ru-RU" sz="1200" spc="-1" dirty="0">
              <a:solidFill>
                <a:srgbClr val="000000"/>
              </a:solidFill>
              <a:cs typeface="Courier New" panose="02070309020205020404" pitchFamily="49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spc="-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4DBF2A2-FB11-AE3F-E216-A44F85F80386}"/>
              </a:ext>
            </a:extLst>
          </p:cNvPr>
          <p:cNvSpPr/>
          <p:nvPr/>
        </p:nvSpPr>
        <p:spPr>
          <a:xfrm>
            <a:off x="2019031" y="270246"/>
            <a:ext cx="997776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Плата за предоставление материалов и данных ФПД ПО</a:t>
            </a:r>
            <a:endParaRPr lang="ru-RU" sz="35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4871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F19F8962-7271-A067-A440-E171D47CFD3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70226DBE-602A-EAE9-76F9-5E41CF1786CE}"/>
              </a:ext>
            </a:extLst>
          </p:cNvPr>
          <p:cNvSpPr/>
          <p:nvPr/>
        </p:nvSpPr>
        <p:spPr>
          <a:xfrm>
            <a:off x="955497" y="1656966"/>
            <a:ext cx="10685123" cy="52256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b="1" spc="-1" dirty="0">
                <a:solidFill>
                  <a:srgbClr val="000000"/>
                </a:solidFill>
              </a:rPr>
              <a:t>Значение П: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а) изготовление одного и более экземпляра (копии) пространственных данных и материалов или их частей в любой материальной форме без права передачи третьим лицам - 1;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б) изготовление одного и более экземпляра (копии) пространственных данных и материалов или их частей в любой материальной форме с правом передачи ограниченному кругу третьих лиц - 1,8;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в) изготовление одного и более экземпляра (копии) ПД и материалов или их частей в любой материальной форме с правом передачи неограниченному кругу третьих лиц - 2;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г) обработка пространственных данных и (или) создание производных (переработка) материалов или их частей без права передачи третьим лицам - 1,5;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д) обработка пространственных данных и (или) создание производных (переработка) материалов или их частей с правом передачи ограниченному кругу третьих лиц - 2,8;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е) обработка пространственных данных и (или) создание производных (переработка) материалов или их частей с правом передачи неограниченному кругу третьих лиц - 3;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ж) размещение пространственных данных в информационно-телекоммуникационной сети "Интернет" и доведение материалов до всеобщего сведения посредством ИТС "Интернет" - 2.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b="1" spc="-1" dirty="0">
                <a:solidFill>
                  <a:srgbClr val="000000"/>
                </a:solidFill>
              </a:rPr>
              <a:t>Значение С: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до 5 лет - 1;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5 - 10 лет - 1,2;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бессрочно - 1,5.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spc="-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C6910D-4953-E4F1-EE83-A296740BD39A}"/>
              </a:ext>
            </a:extLst>
          </p:cNvPr>
          <p:cNvSpPr/>
          <p:nvPr/>
        </p:nvSpPr>
        <p:spPr>
          <a:xfrm>
            <a:off x="2019031" y="270246"/>
            <a:ext cx="997776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Плата за предоставление материалов и данных ФПД ПО</a:t>
            </a:r>
            <a:endParaRPr lang="ru-RU" sz="35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608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3BBA5DE5-656D-8E4A-5AE1-AB4FEE63DB3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682EA714-157A-BEE1-D043-5F4B87088F31}"/>
              </a:ext>
            </a:extLst>
          </p:cNvPr>
          <p:cNvSpPr/>
          <p:nvPr/>
        </p:nvSpPr>
        <p:spPr>
          <a:xfrm>
            <a:off x="1937520" y="162360"/>
            <a:ext cx="997776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pc="-1" dirty="0">
                <a:solidFill>
                  <a:srgbClr val="4472C4"/>
                </a:solidFill>
                <a:latin typeface="Times New Roman"/>
                <a:ea typeface="DejaVu Sans"/>
              </a:rPr>
              <a:t>Расчет стоимости запрашиваемых</a:t>
            </a: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 материалов</a:t>
            </a:r>
            <a:endParaRPr lang="ru-RU" sz="3500" b="0" strike="noStrike" spc="-1" dirty="0">
              <a:latin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4A228F-08E6-8F8B-F315-D8A7F62137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41" t="18281" r="25383" b="5424"/>
          <a:stretch/>
        </p:blipFill>
        <p:spPr>
          <a:xfrm>
            <a:off x="7492570" y="1266840"/>
            <a:ext cx="4422710" cy="5038530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11352733-9A9A-87A0-B43C-437BA5DF002D}"/>
              </a:ext>
            </a:extLst>
          </p:cNvPr>
          <p:cNvSpPr/>
          <p:nvPr/>
        </p:nvSpPr>
        <p:spPr>
          <a:xfrm>
            <a:off x="3556437" y="1382592"/>
            <a:ext cx="3936133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ea typeface="Calibri"/>
              </a:rPr>
              <a:t>г</a:t>
            </a:r>
            <a:r>
              <a:rPr lang="ru-RU" sz="1400" b="0" strike="noStrike" spc="-1" dirty="0">
                <a:solidFill>
                  <a:srgbClr val="000000"/>
                </a:solidFill>
                <a:ea typeface="Calibri"/>
              </a:rPr>
              <a:t>. Псков, (квартал, до 5 лет,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 dirty="0">
                <a:solidFill>
                  <a:srgbClr val="000000"/>
                </a:solidFill>
                <a:ea typeface="Calibri"/>
              </a:rPr>
              <a:t>без права передачи 3-м лицам)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ea typeface="Calibri"/>
              </a:rPr>
              <a:t>Площадь – 0.14 </a:t>
            </a:r>
            <a:r>
              <a:rPr lang="ru-RU" sz="1400" spc="-1" dirty="0" err="1">
                <a:solidFill>
                  <a:srgbClr val="000000"/>
                </a:solidFill>
                <a:ea typeface="Calibri"/>
              </a:rPr>
              <a:t>кв.км</a:t>
            </a:r>
            <a:r>
              <a:rPr lang="ru-RU" sz="1400" spc="-1" dirty="0">
                <a:solidFill>
                  <a:srgbClr val="000000"/>
                </a:solidFill>
                <a:ea typeface="Calibri"/>
              </a:rPr>
              <a:t>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ea typeface="Calibri"/>
              </a:rPr>
              <a:t>56 </a:t>
            </a:r>
            <a:r>
              <a:rPr lang="ru-RU" sz="1400" spc="-1" dirty="0" err="1">
                <a:solidFill>
                  <a:srgbClr val="000000"/>
                </a:solidFill>
                <a:ea typeface="Calibri"/>
              </a:rPr>
              <a:t>кв.дм</a:t>
            </a:r>
            <a:r>
              <a:rPr lang="ru-RU" sz="1400" spc="-1" dirty="0">
                <a:solidFill>
                  <a:srgbClr val="000000"/>
                </a:solidFill>
                <a:ea typeface="Calibri"/>
              </a:rPr>
              <a:t>.*7.5 = 420 руб.</a:t>
            </a:r>
            <a:endParaRPr lang="ru-RU" sz="1400" b="0" strike="noStrike" spc="-1" dirty="0">
              <a:solidFill>
                <a:srgbClr val="000000"/>
              </a:solidFill>
              <a:ea typeface="Calibri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Услуга – 200 руб. (1 планшет)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Запись – 100 руб.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spc="-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 dirty="0">
                <a:solidFill>
                  <a:srgbClr val="000000"/>
                </a:solidFill>
              </a:rPr>
              <a:t>Итого – 720 руб.</a:t>
            </a:r>
            <a:endParaRPr lang="ru-RU" sz="1400" b="1" strike="noStrike" spc="-1" dirty="0"/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CFC9E597-B09E-B8D7-F075-5AF67706C8AA}"/>
              </a:ext>
            </a:extLst>
          </p:cNvPr>
          <p:cNvSpPr/>
          <p:nvPr/>
        </p:nvSpPr>
        <p:spPr>
          <a:xfrm>
            <a:off x="910104" y="4377965"/>
            <a:ext cx="5006678" cy="15989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ea typeface="Calibri"/>
              </a:rPr>
              <a:t>г</a:t>
            </a:r>
            <a:r>
              <a:rPr lang="ru-RU" sz="1400" b="0" strike="noStrike" spc="-1" dirty="0">
                <a:solidFill>
                  <a:srgbClr val="000000"/>
                </a:solidFill>
                <a:ea typeface="Calibri"/>
              </a:rPr>
              <a:t>. Псков, (без права передачи 3-м лицам)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ea typeface="Calibri"/>
              </a:rPr>
              <a:t>Площадь – 108.9 </a:t>
            </a:r>
            <a:r>
              <a:rPr lang="ru-RU" sz="1400" spc="-1" dirty="0" err="1">
                <a:solidFill>
                  <a:srgbClr val="000000"/>
                </a:solidFill>
                <a:ea typeface="Calibri"/>
              </a:rPr>
              <a:t>кв.км</a:t>
            </a:r>
            <a:r>
              <a:rPr lang="ru-RU" sz="1400" spc="-1" dirty="0">
                <a:solidFill>
                  <a:srgbClr val="000000"/>
                </a:solidFill>
                <a:ea typeface="Calibri"/>
              </a:rPr>
              <a:t>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ea typeface="Calibri"/>
              </a:rPr>
              <a:t>43560 </a:t>
            </a:r>
            <a:r>
              <a:rPr lang="ru-RU" sz="1400" spc="-1" dirty="0" err="1">
                <a:solidFill>
                  <a:srgbClr val="000000"/>
                </a:solidFill>
                <a:ea typeface="Calibri"/>
              </a:rPr>
              <a:t>кв.дм</a:t>
            </a:r>
            <a:r>
              <a:rPr lang="ru-RU" sz="1400" spc="-1" dirty="0">
                <a:solidFill>
                  <a:srgbClr val="000000"/>
                </a:solidFill>
                <a:ea typeface="Calibri"/>
              </a:rPr>
              <a:t>.*7.5 = 326 700 руб.</a:t>
            </a:r>
            <a:endParaRPr lang="ru-RU" sz="1400" b="0" strike="noStrike" spc="-1" dirty="0">
              <a:solidFill>
                <a:srgbClr val="000000"/>
              </a:solidFill>
              <a:ea typeface="Calibri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Услуга – 200 руб.*141 планшет = 28 200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Запись – 100 руб.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spc="-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 dirty="0">
                <a:solidFill>
                  <a:srgbClr val="000000"/>
                </a:solidFill>
              </a:rPr>
              <a:t>Итого – 355 000 руб.</a:t>
            </a:r>
            <a:endParaRPr lang="ru-RU" sz="1400" b="1" strike="noStrike" spc="-1" dirty="0"/>
          </a:p>
        </p:txBody>
      </p:sp>
    </p:spTree>
    <p:extLst>
      <p:ext uri="{BB962C8B-B14F-4D97-AF65-F5344CB8AC3E}">
        <p14:creationId xmlns:p14="http://schemas.microsoft.com/office/powerpoint/2010/main" val="1519309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D3F7DB02-8CD3-F7DD-BD0F-9FEF0241764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5CCE3A6C-49AC-5C5D-7B8E-1BB3BB7ABF8B}"/>
              </a:ext>
            </a:extLst>
          </p:cNvPr>
          <p:cNvSpPr/>
          <p:nvPr/>
        </p:nvSpPr>
        <p:spPr>
          <a:xfrm>
            <a:off x="1937520" y="162360"/>
            <a:ext cx="997776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pc="-1" dirty="0">
                <a:solidFill>
                  <a:srgbClr val="4472C4"/>
                </a:solidFill>
                <a:latin typeface="Times New Roman"/>
                <a:ea typeface="DejaVu Sans"/>
              </a:rPr>
              <a:t>Расчет стоимости запрашиваемых</a:t>
            </a: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 материалов</a:t>
            </a:r>
            <a:endParaRPr lang="ru-RU" sz="3500" b="0" strike="noStrike" spc="-1" dirty="0">
              <a:latin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6B0DD0-A91B-0EE6-2D7D-7E76DF4C2B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2" t="22932" r="35786" b="3911"/>
          <a:stretch/>
        </p:blipFill>
        <p:spPr>
          <a:xfrm>
            <a:off x="7530957" y="1021004"/>
            <a:ext cx="4037744" cy="5635687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EBE00C26-E271-B4F0-8ED0-CADC77BEF1BA}"/>
              </a:ext>
            </a:extLst>
          </p:cNvPr>
          <p:cNvSpPr/>
          <p:nvPr/>
        </p:nvSpPr>
        <p:spPr>
          <a:xfrm>
            <a:off x="1822680" y="1549080"/>
            <a:ext cx="5235666" cy="20298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д. </a:t>
            </a:r>
            <a:r>
              <a:rPr lang="ru-RU" sz="1400" spc="-1" dirty="0" err="1">
                <a:solidFill>
                  <a:srgbClr val="000000"/>
                </a:solidFill>
              </a:rPr>
              <a:t>Кривск</a:t>
            </a:r>
            <a:r>
              <a:rPr lang="ru-RU" sz="1400" spc="-1" dirty="0">
                <a:solidFill>
                  <a:srgbClr val="000000"/>
                </a:solidFill>
              </a:rPr>
              <a:t> </a:t>
            </a:r>
            <a:r>
              <a:rPr lang="ru-RU" sz="1400" spc="-1" dirty="0" err="1">
                <a:solidFill>
                  <a:srgbClr val="000000"/>
                </a:solidFill>
              </a:rPr>
              <a:t>Круппской</a:t>
            </a:r>
            <a:r>
              <a:rPr lang="ru-RU" sz="1400" spc="-1" dirty="0">
                <a:solidFill>
                  <a:srgbClr val="000000"/>
                </a:solidFill>
              </a:rPr>
              <a:t> волости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Печорского района,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(срок до 5 лет, </a:t>
            </a:r>
            <a:r>
              <a:rPr lang="ru-RU" sz="1400" b="0" strike="noStrike" spc="-1" dirty="0">
                <a:solidFill>
                  <a:srgbClr val="000000"/>
                </a:solidFill>
                <a:ea typeface="Calibri"/>
              </a:rPr>
              <a:t>без права передачи 3-м лицам)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ea typeface="Calibri"/>
              </a:rPr>
              <a:t>Площадь – 1.33 </a:t>
            </a:r>
            <a:r>
              <a:rPr lang="ru-RU" sz="1400" spc="-1" dirty="0" err="1">
                <a:solidFill>
                  <a:srgbClr val="000000"/>
                </a:solidFill>
                <a:ea typeface="Calibri"/>
              </a:rPr>
              <a:t>кв.км</a:t>
            </a:r>
            <a:r>
              <a:rPr lang="ru-RU" sz="1400" spc="-1" dirty="0">
                <a:solidFill>
                  <a:srgbClr val="000000"/>
                </a:solidFill>
                <a:ea typeface="Calibri"/>
              </a:rPr>
              <a:t>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ea typeface="Calibri"/>
              </a:rPr>
              <a:t>530.48 </a:t>
            </a:r>
            <a:r>
              <a:rPr lang="ru-RU" sz="1400" spc="-1" dirty="0" err="1">
                <a:solidFill>
                  <a:srgbClr val="000000"/>
                </a:solidFill>
                <a:ea typeface="Calibri"/>
              </a:rPr>
              <a:t>кв.дм</a:t>
            </a:r>
            <a:r>
              <a:rPr lang="ru-RU" sz="1400" spc="-1" dirty="0">
                <a:solidFill>
                  <a:srgbClr val="000000"/>
                </a:solidFill>
                <a:ea typeface="Calibri"/>
              </a:rPr>
              <a:t>.*7.5 = 3 978.6 руб.</a:t>
            </a:r>
            <a:endParaRPr lang="ru-RU" sz="1400" b="0" strike="noStrike" spc="-1" dirty="0">
              <a:solidFill>
                <a:srgbClr val="000000"/>
              </a:solidFill>
              <a:ea typeface="Calibri"/>
            </a:endParaRPr>
          </a:p>
          <a:p>
            <a:pPr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Услуга – 200 руб.*4 планшета = 800 руб.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Запись – 100 руб.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spc="-1" dirty="0">
              <a:solidFill>
                <a:srgbClr val="000000"/>
              </a:solidFill>
              <a:latin typeface="Courier New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 dirty="0">
                <a:solidFill>
                  <a:srgbClr val="000000"/>
                </a:solidFill>
                <a:latin typeface="Courier New"/>
              </a:rPr>
              <a:t>Итого – 4978.6 руб.</a:t>
            </a:r>
            <a:endParaRPr lang="ru-RU" sz="14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4403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Прямоугольник 4"/>
          <p:cNvSpPr/>
          <p:nvPr/>
        </p:nvSpPr>
        <p:spPr>
          <a:xfrm>
            <a:off x="1937520" y="258120"/>
            <a:ext cx="9950400" cy="1067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Порядок получения материалов из ФПД ПО</a:t>
            </a:r>
            <a:endParaRPr lang="ru-RU" sz="3500" b="0" strike="noStrike" spc="-1">
              <a:latin typeface="Arial"/>
            </a:endParaRPr>
          </a:p>
        </p:txBody>
      </p:sp>
      <p:pic>
        <p:nvPicPr>
          <p:cNvPr id="189" name="Рисунок 5"/>
          <p:cNvPicPr/>
          <p:nvPr/>
        </p:nvPicPr>
        <p:blipFill>
          <a:blip r:embed="rId2"/>
          <a:stretch/>
        </p:blipFill>
        <p:spPr>
          <a:xfrm>
            <a:off x="1456560" y="1741680"/>
            <a:ext cx="8948160" cy="4629240"/>
          </a:xfrm>
          <a:prstGeom prst="rect">
            <a:avLst/>
          </a:prstGeom>
          <a:ln w="0">
            <a:noFill/>
          </a:ln>
        </p:spPr>
      </p:pic>
      <p:sp>
        <p:nvSpPr>
          <p:cNvPr id="190" name="TextBox 6"/>
          <p:cNvSpPr/>
          <p:nvPr/>
        </p:nvSpPr>
        <p:spPr>
          <a:xfrm>
            <a:off x="2905200" y="2422800"/>
            <a:ext cx="2866320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Подача заявления в Учреждение</a:t>
            </a:r>
            <a:endParaRPr lang="ru-RU" sz="1200" b="0" strike="noStrike" spc="-1" dirty="0"/>
          </a:p>
        </p:txBody>
      </p:sp>
      <p:sp>
        <p:nvSpPr>
          <p:cNvPr id="191" name="TextBox 7"/>
          <p:cNvSpPr/>
          <p:nvPr/>
        </p:nvSpPr>
        <p:spPr>
          <a:xfrm>
            <a:off x="7217640" y="5594760"/>
            <a:ext cx="286632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Получение запрашиваемых материалов в ФПД ПО (после оплаты)</a:t>
            </a:r>
            <a:endParaRPr lang="ru-RU" sz="1200" b="0" strike="noStrike" spc="-1" dirty="0"/>
          </a:p>
        </p:txBody>
      </p:sp>
      <p:sp>
        <p:nvSpPr>
          <p:cNvPr id="192" name="TextBox 8"/>
          <p:cNvSpPr/>
          <p:nvPr/>
        </p:nvSpPr>
        <p:spPr>
          <a:xfrm>
            <a:off x="2905200" y="4330440"/>
            <a:ext cx="286632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Расчет стоимости запрашиваемых материалов</a:t>
            </a:r>
            <a:endParaRPr lang="ru-RU" sz="1200" b="0" strike="noStrike" spc="-1" dirty="0"/>
          </a:p>
        </p:txBody>
      </p:sp>
      <p:sp>
        <p:nvSpPr>
          <p:cNvPr id="193" name="TextBox 9"/>
          <p:cNvSpPr/>
          <p:nvPr/>
        </p:nvSpPr>
        <p:spPr>
          <a:xfrm>
            <a:off x="7217640" y="3134880"/>
            <a:ext cx="2866320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Проведение Учреждением проверки корректности заполнения Заявления и определение наличия запрашиваемых материалов в ФПД ПО</a:t>
            </a:r>
            <a:endParaRPr lang="ru-RU" sz="1200" b="0" strike="noStrike" spc="-1" dirty="0"/>
          </a:p>
        </p:txBody>
      </p:sp>
      <p:pic>
        <p:nvPicPr>
          <p:cNvPr id="194" name="Рисунок 11"/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Прямоугольник 4"/>
          <p:cNvSpPr/>
          <p:nvPr/>
        </p:nvSpPr>
        <p:spPr>
          <a:xfrm>
            <a:off x="2761200" y="303480"/>
            <a:ext cx="8697240" cy="105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Документы для получения материалов из ФПД ПО</a:t>
            </a:r>
            <a:endParaRPr lang="ru-RU" sz="3500" b="0" strike="noStrike" spc="-1">
              <a:latin typeface="Arial"/>
            </a:endParaRPr>
          </a:p>
        </p:txBody>
      </p:sp>
      <p:sp>
        <p:nvSpPr>
          <p:cNvPr id="196" name="TextBox 8"/>
          <p:cNvSpPr/>
          <p:nvPr/>
        </p:nvSpPr>
        <p:spPr>
          <a:xfrm>
            <a:off x="930240" y="1905480"/>
            <a:ext cx="341280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Актуальное заявление о предоставлении пространственных данных и материалов, рекомендации по заполнению формы заявления, а также договор присоединения можно скачать с официального сайта ГБУ «БТИ и ГКО» </a:t>
            </a:r>
            <a:r>
              <a:rPr lang="en-US" sz="1200" b="0" strike="noStrike" spc="-1" dirty="0">
                <a:solidFill>
                  <a:srgbClr val="000000"/>
                </a:solidFill>
                <a:ea typeface="Calibri"/>
              </a:rPr>
              <a:t>http</a:t>
            </a: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://</a:t>
            </a:r>
            <a:r>
              <a:rPr lang="en-US" sz="1200" b="0" strike="noStrike" spc="-1" dirty="0">
                <a:solidFill>
                  <a:srgbClr val="000000"/>
                </a:solidFill>
                <a:ea typeface="Calibri"/>
              </a:rPr>
              <a:t>bti-pskov.ru</a:t>
            </a: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. </a:t>
            </a:r>
            <a:endParaRPr lang="ru-RU" sz="1200" b="0" strike="noStrike" spc="-1" dirty="0"/>
          </a:p>
        </p:txBody>
      </p:sp>
      <p:pic>
        <p:nvPicPr>
          <p:cNvPr id="197" name="Рисунок 10"/>
          <p:cNvPicPr/>
          <p:nvPr/>
        </p:nvPicPr>
        <p:blipFill>
          <a:blip r:embed="rId2"/>
          <a:srcRect b="25779"/>
          <a:stretch/>
        </p:blipFill>
        <p:spPr>
          <a:xfrm>
            <a:off x="4343760" y="1673280"/>
            <a:ext cx="7114680" cy="5034960"/>
          </a:xfrm>
          <a:prstGeom prst="rect">
            <a:avLst/>
          </a:prstGeom>
          <a:ln w="0">
            <a:noFill/>
          </a:ln>
        </p:spPr>
      </p:pic>
      <p:pic>
        <p:nvPicPr>
          <p:cNvPr id="198" name="Рисунок 6"/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15211C37-30A2-DFAA-96BE-8ADA25DE7FD3}"/>
              </a:ext>
            </a:extLst>
          </p:cNvPr>
          <p:cNvSpPr/>
          <p:nvPr/>
        </p:nvSpPr>
        <p:spPr>
          <a:xfrm>
            <a:off x="2761200" y="303480"/>
            <a:ext cx="8697240" cy="105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Заявление для получения материалов из ФПД ПО</a:t>
            </a:r>
            <a:endParaRPr lang="ru-RU" sz="3500" b="0" strike="noStrike" spc="-1" dirty="0">
              <a:latin typeface="Arial"/>
            </a:endParaRPr>
          </a:p>
        </p:txBody>
      </p:sp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05D1C6BC-6F03-F281-33FE-C42F4BE1D79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A53BB2-46B6-BE3B-86F1-B936ECEA38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07" t="18472" r="31296" b="48915"/>
          <a:stretch/>
        </p:blipFill>
        <p:spPr>
          <a:xfrm>
            <a:off x="536170" y="1353600"/>
            <a:ext cx="6589073" cy="43587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EC55F3-2ACD-60A8-24DF-0E111BFEB4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56" t="67266" r="31973" b="16702"/>
          <a:stretch/>
        </p:blipFill>
        <p:spPr>
          <a:xfrm>
            <a:off x="7054557" y="3444205"/>
            <a:ext cx="5013063" cy="18778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292468-5803-675F-BF33-A52C9C55C1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883" t="28802" r="22641" b="65863"/>
          <a:stretch/>
        </p:blipFill>
        <p:spPr>
          <a:xfrm>
            <a:off x="7125243" y="6054596"/>
            <a:ext cx="4942377" cy="61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02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C163E671-8DA0-22CC-AD6C-D235E9D0DDEB}"/>
              </a:ext>
            </a:extLst>
          </p:cNvPr>
          <p:cNvSpPr/>
          <p:nvPr/>
        </p:nvSpPr>
        <p:spPr>
          <a:xfrm>
            <a:off x="2761200" y="303480"/>
            <a:ext cx="8697240" cy="105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Заявление для получения материалов из ФПД ПО</a:t>
            </a:r>
            <a:endParaRPr lang="ru-RU" sz="3500" b="0" strike="noStrike" spc="-1" dirty="0">
              <a:latin typeface="Arial"/>
            </a:endParaRPr>
          </a:p>
        </p:txBody>
      </p:sp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FEBB09D2-C237-EBE5-DDBC-B4E4E1A4CCD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704E44-0C0E-6706-8DA5-C6FD30C86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60" t="38995" r="21970" b="13244"/>
          <a:stretch/>
        </p:blipFill>
        <p:spPr>
          <a:xfrm>
            <a:off x="710988" y="1516108"/>
            <a:ext cx="5453751" cy="51730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A57522-F67C-9EF7-5109-8205DFC283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29" t="28706" r="22144" b="29569"/>
          <a:stretch/>
        </p:blipFill>
        <p:spPr>
          <a:xfrm>
            <a:off x="6096000" y="1353600"/>
            <a:ext cx="6002420" cy="506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85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2D42151D-8FB5-8159-5C47-4B4F881386E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27E189D0-FBF4-0721-08BC-1736C2EC9D9E}"/>
              </a:ext>
            </a:extLst>
          </p:cNvPr>
          <p:cNvSpPr/>
          <p:nvPr/>
        </p:nvSpPr>
        <p:spPr>
          <a:xfrm>
            <a:off x="860334" y="1614572"/>
            <a:ext cx="2462288" cy="24607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Для органов власти Псковской области и других учреждений, имеющих доступ в ГИС УД, создан ресурс ФПД ПО, в котором регулярно визуализируется актуальная информация о данных, находящихся в Фонде пространственных данных Псковской области.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81B07A2-A9C1-950A-EE68-69E815DD6F70}"/>
              </a:ext>
            </a:extLst>
          </p:cNvPr>
          <p:cNvSpPr/>
          <p:nvPr/>
        </p:nvSpPr>
        <p:spPr>
          <a:xfrm>
            <a:off x="2709726" y="294426"/>
            <a:ext cx="8697240" cy="105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pc="-1" dirty="0">
                <a:solidFill>
                  <a:srgbClr val="4472C4"/>
                </a:solidFill>
                <a:latin typeface="Times New Roman"/>
                <a:ea typeface="DejaVu Sans"/>
              </a:rPr>
              <a:t>Геоинформационная система управления данными Псковской области (ГИС УД)</a:t>
            </a:r>
            <a:endParaRPr lang="ru-RU" sz="3500" b="0" strike="noStrike" spc="-1" dirty="0">
              <a:latin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0D54D2-7665-AB89-B627-DA31490CB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369" y="1614572"/>
            <a:ext cx="8532152" cy="503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32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Прямоугольник 4"/>
          <p:cNvSpPr/>
          <p:nvPr/>
        </p:nvSpPr>
        <p:spPr>
          <a:xfrm>
            <a:off x="3985560" y="443520"/>
            <a:ext cx="5194080" cy="59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Деятельность ФПД ПО</a:t>
            </a:r>
            <a:endParaRPr lang="ru-RU" sz="3500" b="0" strike="noStrike" spc="-1">
              <a:latin typeface="Arial"/>
            </a:endParaRPr>
          </a:p>
        </p:txBody>
      </p:sp>
      <p:pic>
        <p:nvPicPr>
          <p:cNvPr id="128" name="Рисунок 7"/>
          <p:cNvPicPr/>
          <p:nvPr/>
        </p:nvPicPr>
        <p:blipFill>
          <a:blip r:embed="rId2"/>
          <a:stretch/>
        </p:blipFill>
        <p:spPr>
          <a:xfrm>
            <a:off x="1273680" y="1613520"/>
            <a:ext cx="10232640" cy="5135400"/>
          </a:xfrm>
          <a:prstGeom prst="rect">
            <a:avLst/>
          </a:prstGeom>
          <a:ln w="0">
            <a:noFill/>
          </a:ln>
        </p:spPr>
      </p:pic>
      <p:pic>
        <p:nvPicPr>
          <p:cNvPr id="129" name="Рисунок 6"/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Прямоугольник 4"/>
          <p:cNvSpPr/>
          <p:nvPr/>
        </p:nvSpPr>
        <p:spPr>
          <a:xfrm>
            <a:off x="344160" y="162360"/>
            <a:ext cx="11624040" cy="733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КОНТАКТЫ</a:t>
            </a:r>
            <a:endParaRPr lang="ru-RU" sz="3500" b="0" strike="noStrike" spc="-1">
              <a:latin typeface="Arial"/>
            </a:endParaRPr>
          </a:p>
        </p:txBody>
      </p:sp>
      <p:sp>
        <p:nvSpPr>
          <p:cNvPr id="200" name="TextBox 6"/>
          <p:cNvSpPr/>
          <p:nvPr/>
        </p:nvSpPr>
        <p:spPr>
          <a:xfrm>
            <a:off x="3108600" y="1266840"/>
            <a:ext cx="6095160" cy="493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ea typeface="DejaVu Sans"/>
              </a:rPr>
              <a:t>Корниенко Светлана Александровна</a:t>
            </a:r>
            <a:endParaRPr lang="ru-RU" sz="2000" b="0" strike="noStrike" spc="-1" dirty="0"/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ea typeface="DejaVu Sans"/>
              </a:rPr>
              <a:t>Ведущий эксперт ГБУ «БТИ и ГКО»</a:t>
            </a:r>
            <a:endParaRPr lang="ru-RU" sz="1800" b="0" strike="noStrike" spc="-1" dirty="0"/>
          </a:p>
          <a:p>
            <a:pPr algn="ctr">
              <a:lnSpc>
                <a:spcPct val="100000"/>
              </a:lnSpc>
            </a:pPr>
            <a:endParaRPr lang="ru-RU" sz="1800" b="0" strike="noStrike" spc="-1" dirty="0"/>
          </a:p>
          <a:p>
            <a:pPr algn="ctr">
              <a:spcAft>
                <a:spcPts val="600"/>
              </a:spcAft>
            </a:pPr>
            <a:r>
              <a:rPr lang="ru-RU" sz="2000" b="1" spc="-1" dirty="0" err="1">
                <a:solidFill>
                  <a:srgbClr val="000000"/>
                </a:solidFill>
                <a:ea typeface="DejaVu Sans"/>
              </a:rPr>
              <a:t>Шароглазова</a:t>
            </a:r>
            <a:r>
              <a:rPr lang="ru-RU" sz="2000" b="1" spc="-1" dirty="0">
                <a:solidFill>
                  <a:srgbClr val="000000"/>
                </a:solidFill>
                <a:ea typeface="DejaVu Sans"/>
              </a:rPr>
              <a:t> Ирина Алексеевна</a:t>
            </a: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ea typeface="DejaVu Sans"/>
              </a:rPr>
              <a:t>Эксперт ГБУ </a:t>
            </a:r>
            <a:r>
              <a:rPr lang="ru-RU" spc="-1" dirty="0">
                <a:solidFill>
                  <a:srgbClr val="000000"/>
                </a:solidFill>
              </a:rPr>
              <a:t>«БТИ и ГКО»</a:t>
            </a:r>
            <a:endParaRPr lang="ru-RU" spc="-1" dirty="0"/>
          </a:p>
          <a:p>
            <a:pPr algn="ctr">
              <a:lnSpc>
                <a:spcPct val="100000"/>
              </a:lnSpc>
            </a:pPr>
            <a:endParaRPr lang="ru-RU" sz="1800" b="0" strike="noStrike" spc="-1" dirty="0"/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ea typeface="DejaVu Sans"/>
              </a:rPr>
              <a:t>Телефон</a:t>
            </a:r>
            <a:r>
              <a:rPr lang="en-US" sz="1800" b="0" strike="noStrike" spc="-1" dirty="0">
                <a:solidFill>
                  <a:srgbClr val="000000"/>
                </a:solidFill>
                <a:ea typeface="DejaVu Sans"/>
              </a:rPr>
              <a:t>: </a:t>
            </a:r>
            <a:r>
              <a:rPr lang="en-US" sz="1800" b="0" strike="noStrike" spc="-1" dirty="0">
                <a:solidFill>
                  <a:srgbClr val="000000"/>
                </a:solidFill>
                <a:ea typeface="Calibri"/>
              </a:rPr>
              <a:t>8(8112)58-68-4</a:t>
            </a:r>
            <a:r>
              <a:rPr lang="ru-RU" spc="-1" dirty="0">
                <a:solidFill>
                  <a:srgbClr val="000000"/>
                </a:solidFill>
                <a:ea typeface="Calibri"/>
              </a:rPr>
              <a:t>1</a:t>
            </a:r>
            <a:r>
              <a:rPr lang="en-US" sz="1800" b="0" strike="noStrike" spc="-1" dirty="0">
                <a:solidFill>
                  <a:srgbClr val="000000"/>
                </a:solidFill>
                <a:ea typeface="Calibri"/>
              </a:rPr>
              <a:t> </a:t>
            </a:r>
            <a:endParaRPr lang="ru-RU" sz="1800" b="0" strike="noStrike" spc="-1" dirty="0"/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ea typeface="Calibri"/>
              </a:rPr>
              <a:t>Электронная почта</a:t>
            </a:r>
            <a:r>
              <a:rPr lang="en-US" sz="1800" b="0" strike="noStrike" spc="-1" dirty="0">
                <a:solidFill>
                  <a:srgbClr val="000000"/>
                </a:solidFill>
                <a:ea typeface="Calibri"/>
              </a:rPr>
              <a:t>: </a:t>
            </a:r>
            <a:r>
              <a:rPr lang="en-US" sz="1800" u="sng" strike="noStrike" spc="-1" dirty="0">
                <a:solidFill>
                  <a:srgbClr val="0563C1"/>
                </a:solidFill>
                <a:uFillTx/>
                <a:ea typeface="Calibri"/>
                <a:hlinkClick r:id="rId2"/>
              </a:rPr>
              <a:t>bti-fpd@pskov.ru</a:t>
            </a:r>
            <a:endParaRPr lang="ru-RU" sz="1800" u="sng" strike="noStrike" spc="-1" dirty="0">
              <a:solidFill>
                <a:srgbClr val="0563C1"/>
              </a:solidFill>
              <a:uFillTx/>
              <a:ea typeface="Calibri"/>
            </a:endParaRPr>
          </a:p>
          <a:p>
            <a:pPr algn="ctr">
              <a:lnSpc>
                <a:spcPct val="100000"/>
              </a:lnSpc>
            </a:pPr>
            <a:endParaRPr lang="en-US" sz="1800" u="sng" strike="noStrike" spc="-1" dirty="0">
              <a:solidFill>
                <a:srgbClr val="0563C1"/>
              </a:solidFill>
              <a:uFillTx/>
              <a:ea typeface="Calibri"/>
            </a:endParaRPr>
          </a:p>
          <a:p>
            <a:pPr algn="ctr"/>
            <a:r>
              <a:rPr lang="ru-RU" spc="-1" dirty="0">
                <a:solidFill>
                  <a:srgbClr val="000000"/>
                </a:solidFill>
              </a:rPr>
              <a:t>Сайт: </a:t>
            </a:r>
            <a:r>
              <a:rPr lang="en-US" u="sng" spc="-1" dirty="0">
                <a:solidFill>
                  <a:srgbClr val="0563C1"/>
                </a:solidFill>
              </a:rPr>
              <a:t>http</a:t>
            </a:r>
            <a:r>
              <a:rPr lang="ru-RU" u="sng" spc="-1" dirty="0">
                <a:solidFill>
                  <a:srgbClr val="0563C1"/>
                </a:solidFill>
              </a:rPr>
              <a:t>:// </a:t>
            </a:r>
            <a:r>
              <a:rPr lang="en-US" u="sng" spc="-1" dirty="0">
                <a:solidFill>
                  <a:srgbClr val="0563C1"/>
                </a:solidFill>
              </a:rPr>
              <a:t>bti-pskov.ru</a:t>
            </a:r>
          </a:p>
          <a:p>
            <a:pPr algn="ctr"/>
            <a:r>
              <a:rPr lang="ru-RU" spc="-1" dirty="0">
                <a:solidFill>
                  <a:srgbClr val="000000"/>
                </a:solidFill>
              </a:rPr>
              <a:t>Группа ВК: </a:t>
            </a:r>
            <a:r>
              <a:rPr lang="en-US" u="sng" spc="-1" dirty="0">
                <a:solidFill>
                  <a:srgbClr val="0563C1"/>
                </a:solidFill>
                <a:hlinkClick r:id="rId3"/>
              </a:rPr>
              <a:t>https://vk.com/btipskov</a:t>
            </a:r>
            <a:endParaRPr lang="ru-RU" u="sng" spc="-1" dirty="0">
              <a:solidFill>
                <a:srgbClr val="0563C1"/>
              </a:solidFill>
            </a:endParaRPr>
          </a:p>
          <a:p>
            <a:pPr algn="ctr"/>
            <a:r>
              <a:rPr lang="ru-RU" spc="-1" dirty="0">
                <a:solidFill>
                  <a:srgbClr val="000000"/>
                </a:solidFill>
              </a:rPr>
              <a:t>Группа ОК: </a:t>
            </a:r>
            <a:r>
              <a:rPr lang="en-US" u="sng" spc="-1" dirty="0">
                <a:solidFill>
                  <a:srgbClr val="0563C1"/>
                </a:solidFill>
              </a:rPr>
              <a:t>https://ok.ru/group/70000000779749</a:t>
            </a:r>
          </a:p>
          <a:p>
            <a:pPr algn="ctr"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ea typeface="Calibri"/>
              </a:rPr>
              <a:t>Адрес: 180002, г. Псков, ул. Госпитальная, 3, 1 этаж, </a:t>
            </a:r>
            <a:r>
              <a:rPr lang="ru-RU" sz="1800" b="0" strike="noStrike" spc="-1" dirty="0" err="1">
                <a:solidFill>
                  <a:srgbClr val="000000"/>
                </a:solidFill>
                <a:ea typeface="Calibri"/>
              </a:rPr>
              <a:t>каб</a:t>
            </a:r>
            <a:r>
              <a:rPr lang="ru-RU" sz="1800" b="0" strike="noStrike" spc="-1" dirty="0">
                <a:solidFill>
                  <a:srgbClr val="000000"/>
                </a:solidFill>
                <a:ea typeface="Calibri"/>
              </a:rPr>
              <a:t>. 10 </a:t>
            </a:r>
            <a:endParaRPr lang="ru-RU" sz="1800" b="0" strike="noStrike" spc="-1" dirty="0"/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pic>
        <p:nvPicPr>
          <p:cNvPr id="201" name="Рисунок 7"/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B326E109-D89A-6D6F-F46F-562779D693A1}"/>
              </a:ext>
            </a:extLst>
          </p:cNvPr>
          <p:cNvSpPr/>
          <p:nvPr/>
        </p:nvSpPr>
        <p:spPr>
          <a:xfrm>
            <a:off x="179319" y="5642540"/>
            <a:ext cx="11624040" cy="733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Спасибо за внимание!</a:t>
            </a:r>
            <a:endParaRPr lang="ru-RU" sz="35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7"/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132" name="Прямоугольник 1"/>
          <p:cNvSpPr/>
          <p:nvPr/>
        </p:nvSpPr>
        <p:spPr>
          <a:xfrm>
            <a:off x="3985560" y="443520"/>
            <a:ext cx="5194080" cy="59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Деятельность ФПД ПО</a:t>
            </a:r>
            <a:endParaRPr lang="ru-RU" sz="3500" b="0" strike="noStrike" spc="-1">
              <a:latin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0AB891-5708-4B02-6D69-489E75606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91" t="17079" r="14762" b="2462"/>
          <a:stretch/>
        </p:blipFill>
        <p:spPr>
          <a:xfrm>
            <a:off x="3002080" y="1040400"/>
            <a:ext cx="8364536" cy="563780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66B408-F514-9D08-50CB-02F9D3C1B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8" t="7879" r="7963" b="8271"/>
          <a:stretch>
            <a:fillRect/>
          </a:stretch>
        </p:blipFill>
        <p:spPr>
          <a:xfrm>
            <a:off x="7985774" y="1030009"/>
            <a:ext cx="4046899" cy="5750502"/>
          </a:xfrm>
          <a:prstGeom prst="rect">
            <a:avLst/>
          </a:prstGeom>
        </p:spPr>
      </p:pic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38BAF5E8-5DCB-4D7F-2586-9DD22D6CBA5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5" name="Прямоугольник 1">
            <a:extLst>
              <a:ext uri="{FF2B5EF4-FFF2-40B4-BE49-F238E27FC236}">
                <a16:creationId xmlns:a16="http://schemas.microsoft.com/office/drawing/2014/main" id="{EE044E06-6225-08A1-8794-A66E32CBDDC4}"/>
              </a:ext>
            </a:extLst>
          </p:cNvPr>
          <p:cNvSpPr/>
          <p:nvPr/>
        </p:nvSpPr>
        <p:spPr>
          <a:xfrm>
            <a:off x="2383604" y="443520"/>
            <a:ext cx="8188504" cy="59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pc="-1" dirty="0">
                <a:solidFill>
                  <a:srgbClr val="4472C4"/>
                </a:solidFill>
                <a:latin typeface="Times New Roman"/>
                <a:ea typeface="DejaVu Sans"/>
              </a:rPr>
              <a:t>Информационное взаимодействие</a:t>
            </a:r>
            <a:endParaRPr lang="ru-RU" sz="3500" b="0" strike="noStrike" spc="-1" dirty="0"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242267-23FF-C42C-65F5-FB15018661F4}"/>
              </a:ext>
            </a:extLst>
          </p:cNvPr>
          <p:cNvSpPr txBox="1"/>
          <p:nvPr/>
        </p:nvSpPr>
        <p:spPr>
          <a:xfrm>
            <a:off x="940739" y="1455454"/>
            <a:ext cx="6767601" cy="4592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+mj-lt"/>
                <a:cs typeface="Courier New" panose="02070309020205020404" pitchFamily="49" charset="0"/>
              </a:rPr>
              <a:t>   </a:t>
            </a:r>
            <a:r>
              <a:rPr lang="ru-RU" sz="1100" dirty="0">
                <a:latin typeface="+mj-lt"/>
                <a:cs typeface="Courier New" panose="02070309020205020404" pitchFamily="49" charset="0"/>
              </a:rPr>
              <a:t>В целях формирования в Псковской области единого информационного пространства, содержащего пространственные данные и материалы,  путем наполнения ФПД ПО пространственными данными и материалами в соответствии с требованиями, установленными Федеральным законом от 30.12.2015 года № 431-ФЗ «О геодезии, картографии и пространственных данных и о внесении изменений в отдельные законодательные акты Российской Федерации», Положением и иными нормативными документами, регламентирующими данную сферу деятельности ФПД ПО заключены Соглашения об информационном взаимодействии с: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Комитетом по природным ресурсам и экологии Псковской области;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Комитетом по охране объектов культурного наследия Псковской области;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Комитет по здравоохранению Псковской области;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Управлением по градостроительной деятельности Администрации города Пскова;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Администрацией города Великие Луки, Красногородского, Локнянского, Новоржевского, Опочецкого, Печорского и Струго-Красненского муниципальных округов, Бежаницкого, Великолукского, Гдовского, Дедовичского, Дновского, Куньинского, Новосокольнического, Островского, Палкинского, Плюсского, Порховского, Псковского, Пустошкинского, Пушкиногорского, Себежского и Усвятского районов и входящих в них муниципальных образований;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ГБУ ПО «</a:t>
            </a:r>
            <a:r>
              <a:rPr lang="ru-RU" sz="1100" dirty="0" err="1">
                <a:latin typeface="+mj-lt"/>
                <a:cs typeface="Courier New" panose="02070309020205020404" pitchFamily="49" charset="0"/>
              </a:rPr>
              <a:t>Псковавтодор</a:t>
            </a:r>
            <a:r>
              <a:rPr lang="ru-RU" sz="1100" dirty="0">
                <a:latin typeface="+mj-lt"/>
                <a:cs typeface="Courier New" panose="02070309020205020404" pitchFamily="49" charset="0"/>
              </a:rPr>
              <a:t>», ГКУ ПО «Управление капитального                          строительства», ГКУ ПО «Управление обеспечения деятельности в чрезвычайных ситуациях», МП Горводоканал, МП ПТС.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 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На стадии подписания находятся соглашения с: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Комитетом по управлению государственным имуществом Псковской области;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Комитетом по строительству и жилищно-коммунальному хозяйству Псковской области. </a:t>
            </a:r>
          </a:p>
          <a:p>
            <a:endParaRPr lang="ru-RU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956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5">
            <a:extLst>
              <a:ext uri="{FF2B5EF4-FFF2-40B4-BE49-F238E27FC236}">
                <a16:creationId xmlns:a16="http://schemas.microsoft.com/office/drawing/2014/main" id="{CEABAB02-90A5-D8A2-CB46-6F9BEEAEF0D1}"/>
              </a:ext>
            </a:extLst>
          </p:cNvPr>
          <p:cNvSpPr/>
          <p:nvPr/>
        </p:nvSpPr>
        <p:spPr>
          <a:xfrm>
            <a:off x="3000239" y="92520"/>
            <a:ext cx="8602875" cy="114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pc="-1" dirty="0">
                <a:solidFill>
                  <a:srgbClr val="4472C4"/>
                </a:solidFill>
                <a:latin typeface="Times New Roman"/>
                <a:ea typeface="DejaVu Sans"/>
              </a:rPr>
              <a:t>Пространственные данные и материалы,</a:t>
            </a:r>
          </a:p>
          <a:p>
            <a:pPr algn="ctr">
              <a:lnSpc>
                <a:spcPct val="100000"/>
              </a:lnSpc>
            </a:pPr>
            <a:r>
              <a:rPr lang="ru-RU" sz="2500" b="1" spc="-1" dirty="0">
                <a:solidFill>
                  <a:srgbClr val="4472C4"/>
                </a:solidFill>
                <a:latin typeface="Times New Roman"/>
                <a:ea typeface="DejaVu Sans"/>
              </a:rPr>
              <a:t>п</a:t>
            </a: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одлежащие передаче в ФПД ПО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19" name="Рисунок 14">
            <a:extLst>
              <a:ext uri="{FF2B5EF4-FFF2-40B4-BE49-F238E27FC236}">
                <a16:creationId xmlns:a16="http://schemas.microsoft.com/office/drawing/2014/main" id="{20830B01-94D6-74B4-4C41-DBB1DFDC157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C468FFF-9286-E1E3-E619-B6B773C835B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9" y="1466850"/>
            <a:ext cx="8461921" cy="52986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69DCC2F-608F-4AAC-5B53-400396445942}"/>
              </a:ext>
            </a:extLst>
          </p:cNvPr>
          <p:cNvSpPr txBox="1"/>
          <p:nvPr/>
        </p:nvSpPr>
        <p:spPr>
          <a:xfrm>
            <a:off x="8718324" y="5722989"/>
            <a:ext cx="33017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За время работы в ФПД ПО включено более 5 Тб (5000 Гб) пространственных данных и материалов в электронном виде, с которыми хотим вас ознакомить.</a:t>
            </a:r>
            <a:endParaRPr lang="ru-RU" sz="1200" dirty="0">
              <a:cs typeface="Courier New" panose="02070309020205020404" pitchFamily="49" charset="0"/>
            </a:endParaRPr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id="{878F2920-BB53-C981-29D5-BB5A4C5329DE}"/>
              </a:ext>
            </a:extLst>
          </p:cNvPr>
          <p:cNvSpPr/>
          <p:nvPr/>
        </p:nvSpPr>
        <p:spPr>
          <a:xfrm>
            <a:off x="8591551" y="1410468"/>
            <a:ext cx="3555336" cy="35995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В состав Фонда включаются:</a:t>
            </a:r>
            <a:endParaRPr lang="ru-R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инженерно-геодезические изыскания;</a:t>
            </a:r>
            <a:endParaRPr lang="ru-R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1200" dirty="0" err="1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ортофотопланы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, данные </a:t>
            </a:r>
            <a:r>
              <a:rPr lang="ru-RU" sz="1200" dirty="0" err="1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аэро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- и космических съемок, др. данные ДЗЗ;</a:t>
            </a:r>
            <a:endParaRPr lang="ru-R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- материалы и данные по установлению или описанию административной границы области, муниципальных образований, границ населенных пунктов; </a:t>
            </a:r>
            <a:endParaRPr lang="ru-R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- данные и материалы для обеспечения градостроительной деятельности;</a:t>
            </a:r>
            <a:endParaRPr lang="ru-R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- электронные тематические карты земель с/х назначения и др. категорий;</a:t>
            </a:r>
            <a:endParaRPr lang="ru-R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- иные сведения, полученные в результате выполнения картографических и геодезических работ, организованных исполнительными органами Псковской области, органами местного самоуправления, государственными и муниципальными учреждениями.</a:t>
            </a:r>
            <a:endParaRPr lang="ru-R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135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Рисунок 17"/>
          <p:cNvPicPr/>
          <p:nvPr/>
        </p:nvPicPr>
        <p:blipFill>
          <a:blip r:embed="rId2"/>
          <a:stretch/>
        </p:blipFill>
        <p:spPr>
          <a:xfrm>
            <a:off x="748800" y="4726800"/>
            <a:ext cx="2809440" cy="1977480"/>
          </a:xfrm>
          <a:prstGeom prst="rect">
            <a:avLst/>
          </a:prstGeom>
          <a:ln w="0">
            <a:noFill/>
          </a:ln>
        </p:spPr>
      </p:pic>
      <p:pic>
        <p:nvPicPr>
          <p:cNvPr id="134" name="Рисунок 13"/>
          <p:cNvPicPr/>
          <p:nvPr/>
        </p:nvPicPr>
        <p:blipFill>
          <a:blip r:embed="rId3"/>
          <a:srcRect t="3722"/>
          <a:stretch/>
        </p:blipFill>
        <p:spPr>
          <a:xfrm>
            <a:off x="767520" y="1549800"/>
            <a:ext cx="3839400" cy="3186000"/>
          </a:xfrm>
          <a:prstGeom prst="rect">
            <a:avLst/>
          </a:prstGeom>
          <a:ln w="0">
            <a:noFill/>
          </a:ln>
        </p:spPr>
      </p:pic>
      <p:pic>
        <p:nvPicPr>
          <p:cNvPr id="135" name="Рисунок 21"/>
          <p:cNvPicPr/>
          <p:nvPr/>
        </p:nvPicPr>
        <p:blipFill>
          <a:blip r:embed="rId4"/>
          <a:stretch/>
        </p:blipFill>
        <p:spPr>
          <a:xfrm>
            <a:off x="3537360" y="3698280"/>
            <a:ext cx="3198960" cy="2996640"/>
          </a:xfrm>
          <a:prstGeom prst="rect">
            <a:avLst/>
          </a:prstGeom>
          <a:ln w="0">
            <a:noFill/>
          </a:ln>
        </p:spPr>
      </p:pic>
      <p:pic>
        <p:nvPicPr>
          <p:cNvPr id="136" name="Рисунок 30"/>
          <p:cNvPicPr/>
          <p:nvPr/>
        </p:nvPicPr>
        <p:blipFill>
          <a:blip r:embed="rId5"/>
          <a:stretch/>
        </p:blipFill>
        <p:spPr>
          <a:xfrm>
            <a:off x="6176520" y="2155680"/>
            <a:ext cx="2986920" cy="4539240"/>
          </a:xfrm>
          <a:prstGeom prst="rect">
            <a:avLst/>
          </a:prstGeom>
          <a:ln w="0">
            <a:noFill/>
          </a:ln>
        </p:spPr>
      </p:pic>
      <p:pic>
        <p:nvPicPr>
          <p:cNvPr id="137" name="Рисунок 27"/>
          <p:cNvPicPr/>
          <p:nvPr/>
        </p:nvPicPr>
        <p:blipFill>
          <a:blip r:embed="rId6"/>
          <a:stretch/>
        </p:blipFill>
        <p:spPr>
          <a:xfrm>
            <a:off x="9170280" y="4177080"/>
            <a:ext cx="2809440" cy="2518200"/>
          </a:xfrm>
          <a:prstGeom prst="rect">
            <a:avLst/>
          </a:prstGeom>
          <a:ln w="0">
            <a:noFill/>
          </a:ln>
        </p:spPr>
      </p:pic>
      <p:pic>
        <p:nvPicPr>
          <p:cNvPr id="138" name="Рисунок 25"/>
          <p:cNvPicPr/>
          <p:nvPr/>
        </p:nvPicPr>
        <p:blipFill>
          <a:blip r:embed="rId7"/>
          <a:stretch/>
        </p:blipFill>
        <p:spPr>
          <a:xfrm>
            <a:off x="9177840" y="1549800"/>
            <a:ext cx="2809440" cy="2787480"/>
          </a:xfrm>
          <a:prstGeom prst="rect">
            <a:avLst/>
          </a:prstGeom>
          <a:ln w="0">
            <a:noFill/>
          </a:ln>
        </p:spPr>
      </p:pic>
      <p:sp>
        <p:nvSpPr>
          <p:cNvPr id="139" name="Прямоугольник 5"/>
          <p:cNvSpPr/>
          <p:nvPr/>
        </p:nvSpPr>
        <p:spPr>
          <a:xfrm>
            <a:off x="1987421" y="92520"/>
            <a:ext cx="9992300" cy="1146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sz="30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В ФПД ПО находятся на хранении: </a:t>
            </a:r>
            <a:r>
              <a:rPr lang="ru-RU" sz="30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r>
              <a:rPr lang="ru-RU" sz="30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 </a:t>
            </a: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СК</a:t>
            </a:r>
            <a:r>
              <a:rPr lang="en-US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-60</a:t>
            </a: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, 2022</a:t>
            </a:r>
            <a:endParaRPr lang="ru-RU" sz="2500" b="0" strike="noStrike" spc="-1" dirty="0">
              <a:latin typeface="Arial"/>
            </a:endParaRPr>
          </a:p>
        </p:txBody>
      </p:sp>
      <p:sp>
        <p:nvSpPr>
          <p:cNvPr id="140" name="Заголовок 1"/>
          <p:cNvSpPr/>
          <p:nvPr/>
        </p:nvSpPr>
        <p:spPr>
          <a:xfrm>
            <a:off x="1349280" y="5537160"/>
            <a:ext cx="13593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Палкино</a:t>
            </a:r>
            <a:endParaRPr lang="ru-RU" sz="2200" b="0" strike="noStrike" spc="-1" dirty="0">
              <a:solidFill>
                <a:srgbClr val="0099FF"/>
              </a:solidFill>
              <a:latin typeface="Arial"/>
            </a:endParaRPr>
          </a:p>
        </p:txBody>
      </p:sp>
      <p:sp>
        <p:nvSpPr>
          <p:cNvPr id="141" name="Заголовок 1"/>
          <p:cNvSpPr/>
          <p:nvPr/>
        </p:nvSpPr>
        <p:spPr>
          <a:xfrm>
            <a:off x="9664560" y="2361960"/>
            <a:ext cx="1239480" cy="44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Печоры</a:t>
            </a:r>
            <a:endParaRPr lang="ru-RU" sz="2200" b="0" strike="noStrike" spc="-1" dirty="0">
              <a:solidFill>
                <a:srgbClr val="0099FF"/>
              </a:solidFill>
              <a:latin typeface="Arial"/>
            </a:endParaRPr>
          </a:p>
        </p:txBody>
      </p:sp>
      <p:sp>
        <p:nvSpPr>
          <p:cNvPr id="142" name="Заголовок 1"/>
          <p:cNvSpPr/>
          <p:nvPr/>
        </p:nvSpPr>
        <p:spPr>
          <a:xfrm>
            <a:off x="4185360" y="4884480"/>
            <a:ext cx="1157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Порхов</a:t>
            </a:r>
            <a:endParaRPr lang="ru-RU" sz="2200" b="0" strike="noStrike" spc="-1" dirty="0">
              <a:solidFill>
                <a:srgbClr val="0099FF"/>
              </a:solidFill>
              <a:latin typeface="Arial"/>
            </a:endParaRPr>
          </a:p>
        </p:txBody>
      </p:sp>
      <p:sp>
        <p:nvSpPr>
          <p:cNvPr id="143" name="Заголовок 1"/>
          <p:cNvSpPr/>
          <p:nvPr/>
        </p:nvSpPr>
        <p:spPr>
          <a:xfrm>
            <a:off x="7117920" y="3429000"/>
            <a:ext cx="9979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Себеж</a:t>
            </a:r>
            <a:endParaRPr lang="ru-RU" sz="2200" b="0" strike="noStrike" spc="-1" dirty="0">
              <a:solidFill>
                <a:srgbClr val="0099FF"/>
              </a:solidFill>
              <a:latin typeface="Arial"/>
            </a:endParaRPr>
          </a:p>
        </p:txBody>
      </p:sp>
      <p:sp>
        <p:nvSpPr>
          <p:cNvPr id="144" name="Заголовок 1"/>
          <p:cNvSpPr/>
          <p:nvPr/>
        </p:nvSpPr>
        <p:spPr>
          <a:xfrm>
            <a:off x="1788120" y="2758320"/>
            <a:ext cx="15051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Усвяты</a:t>
            </a:r>
            <a:endParaRPr lang="ru-RU" sz="2200" b="0" strike="noStrike" spc="-1" dirty="0">
              <a:solidFill>
                <a:srgbClr val="0099FF"/>
              </a:solidFill>
              <a:latin typeface="Arial"/>
            </a:endParaRPr>
          </a:p>
        </p:txBody>
      </p:sp>
      <p:sp>
        <p:nvSpPr>
          <p:cNvPr id="145" name="Заголовок 1"/>
          <p:cNvSpPr/>
          <p:nvPr/>
        </p:nvSpPr>
        <p:spPr>
          <a:xfrm>
            <a:off x="9655920" y="5164920"/>
            <a:ext cx="1838520" cy="61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Пушкинские</a:t>
            </a:r>
            <a:r>
              <a:rPr lang="ru-RU" sz="22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 </a:t>
            </a: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Горы</a:t>
            </a:r>
            <a:endParaRPr lang="ru-RU" sz="2200" b="0" strike="noStrike" spc="-1" dirty="0">
              <a:solidFill>
                <a:srgbClr val="0099FF"/>
              </a:solidFill>
              <a:latin typeface="Arial"/>
            </a:endParaRPr>
          </a:p>
        </p:txBody>
      </p:sp>
      <p:pic>
        <p:nvPicPr>
          <p:cNvPr id="146" name="Рисунок 32"/>
          <p:cNvPicPr/>
          <p:nvPr/>
        </p:nvPicPr>
        <p:blipFill>
          <a:blip r:embed="rId8"/>
          <a:stretch/>
        </p:blipFill>
        <p:spPr>
          <a:xfrm>
            <a:off x="4609440" y="1549800"/>
            <a:ext cx="1566360" cy="2546280"/>
          </a:xfrm>
          <a:prstGeom prst="rect">
            <a:avLst/>
          </a:prstGeom>
          <a:ln w="0">
            <a:noFill/>
          </a:ln>
        </p:spPr>
      </p:pic>
      <p:sp>
        <p:nvSpPr>
          <p:cNvPr id="147" name="Заголовок 1"/>
          <p:cNvSpPr/>
          <p:nvPr/>
        </p:nvSpPr>
        <p:spPr>
          <a:xfrm>
            <a:off x="6183360" y="1634040"/>
            <a:ext cx="2986920" cy="38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Самолва и Казаковец</a:t>
            </a:r>
            <a:endParaRPr lang="ru-RU" sz="2200" b="0" strike="noStrike" spc="-1">
              <a:latin typeface="Arial"/>
            </a:endParaRPr>
          </a:p>
        </p:txBody>
      </p:sp>
      <p:pic>
        <p:nvPicPr>
          <p:cNvPr id="148" name="Рисунок 14"/>
          <p:cNvPicPr/>
          <p:nvPr/>
        </p:nvPicPr>
        <p:blipFill>
          <a:blip r:embed="rId9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95277F-159C-178C-F5AC-C94CD1DCD02B}"/>
              </a:ext>
            </a:extLst>
          </p:cNvPr>
          <p:cNvSpPr txBox="1"/>
          <p:nvPr/>
        </p:nvSpPr>
        <p:spPr>
          <a:xfrm>
            <a:off x="2949625" y="1078920"/>
            <a:ext cx="7254954" cy="510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ru-RU" sz="1200" dirty="0">
                <a:cs typeface="Courier New" panose="02070309020205020404" pitchFamily="49" charset="0"/>
              </a:rPr>
              <a:t>Аэрофотосъемка выполнена специалистами ООО «Горизонт» с использованием беспилотного авиационного комплекса на базе БПЛА типа </a:t>
            </a:r>
            <a:r>
              <a:rPr lang="ru-RU" sz="1200" dirty="0" err="1">
                <a:cs typeface="Courier New" panose="02070309020205020404" pitchFamily="49" charset="0"/>
              </a:rPr>
              <a:t>Supercam</a:t>
            </a:r>
            <a:r>
              <a:rPr lang="ru-RU" sz="1200" dirty="0">
                <a:cs typeface="Courier New" panose="02070309020205020404" pitchFamily="49" charset="0"/>
              </a:rPr>
              <a:t> S250-FJ.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Рисунок 5"/>
          <p:cNvPicPr/>
          <p:nvPr/>
        </p:nvPicPr>
        <p:blipFill>
          <a:blip r:embed="rId2"/>
          <a:stretch/>
        </p:blipFill>
        <p:spPr>
          <a:xfrm>
            <a:off x="767880" y="1441800"/>
            <a:ext cx="6081120" cy="5326560"/>
          </a:xfrm>
          <a:prstGeom prst="rect">
            <a:avLst/>
          </a:prstGeom>
          <a:ln w="0">
            <a:noFill/>
          </a:ln>
        </p:spPr>
      </p:pic>
      <p:sp>
        <p:nvSpPr>
          <p:cNvPr id="150" name="Прямоугольник 9"/>
          <p:cNvSpPr/>
          <p:nvPr/>
        </p:nvSpPr>
        <p:spPr>
          <a:xfrm>
            <a:off x="2464437" y="181774"/>
            <a:ext cx="8001720" cy="893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</a:t>
            </a:r>
            <a:r>
              <a:rPr lang="en-US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WGS-84</a:t>
            </a: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, 2022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151" name="Рисунок 13"/>
          <p:cNvPicPr/>
          <p:nvPr/>
        </p:nvPicPr>
        <p:blipFill>
          <a:blip r:embed="rId3"/>
          <a:stretch/>
        </p:blipFill>
        <p:spPr>
          <a:xfrm>
            <a:off x="6851880" y="1913760"/>
            <a:ext cx="5140800" cy="4835520"/>
          </a:xfrm>
          <a:prstGeom prst="rect">
            <a:avLst/>
          </a:prstGeom>
          <a:ln w="0">
            <a:noFill/>
          </a:ln>
        </p:spPr>
      </p:pic>
      <p:sp>
        <p:nvSpPr>
          <p:cNvPr id="152" name="Заголовок 1"/>
          <p:cNvSpPr/>
          <p:nvPr/>
        </p:nvSpPr>
        <p:spPr>
          <a:xfrm>
            <a:off x="3985560" y="1441800"/>
            <a:ext cx="2860200" cy="9648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Псков и населенные пункты и СНТ (251) Псковского района</a:t>
            </a:r>
            <a:endParaRPr lang="ru-RU" sz="2200" b="0" strike="noStrike" spc="-1">
              <a:latin typeface="Arial"/>
            </a:endParaRPr>
          </a:p>
        </p:txBody>
      </p:sp>
      <p:sp>
        <p:nvSpPr>
          <p:cNvPr id="153" name="Заголовок 1"/>
          <p:cNvSpPr/>
          <p:nvPr/>
        </p:nvSpPr>
        <p:spPr>
          <a:xfrm>
            <a:off x="6846480" y="1469880"/>
            <a:ext cx="5140800" cy="443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Великие Луки и Великолукский район</a:t>
            </a:r>
            <a:endParaRPr lang="ru-RU" sz="2200" b="0" strike="noStrike" spc="-1">
              <a:latin typeface="Arial"/>
            </a:endParaRPr>
          </a:p>
        </p:txBody>
      </p:sp>
      <p:pic>
        <p:nvPicPr>
          <p:cNvPr id="154" name="Рисунок 2"/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1843F9-998A-E0CB-DCF6-1A8D34E41F40}"/>
              </a:ext>
            </a:extLst>
          </p:cNvPr>
          <p:cNvSpPr txBox="1"/>
          <p:nvPr/>
        </p:nvSpPr>
        <p:spPr>
          <a:xfrm>
            <a:off x="2061857" y="1002374"/>
            <a:ext cx="8227361" cy="510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Аэрофотосъемка выполнена специалистами ООО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Датум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-Групп» с использованием беспилотного авиационного комплекса на базе БПЛА типа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Supercam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S350-FJ.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EF7B96-9997-991E-45CE-895306F39A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9" t="10406" r="21796" b="1625"/>
          <a:stretch/>
        </p:blipFill>
        <p:spPr>
          <a:xfrm>
            <a:off x="4244125" y="1266840"/>
            <a:ext cx="7252457" cy="5468646"/>
          </a:xfrm>
          <a:prstGeom prst="rect">
            <a:avLst/>
          </a:prstGeom>
        </p:spPr>
      </p:pic>
      <p:sp>
        <p:nvSpPr>
          <p:cNvPr id="3" name="Прямоугольник 9">
            <a:extLst>
              <a:ext uri="{FF2B5EF4-FFF2-40B4-BE49-F238E27FC236}">
                <a16:creationId xmlns:a16="http://schemas.microsoft.com/office/drawing/2014/main" id="{5C3B9A0A-6FE3-ABE1-31D0-C747C86114EA}"/>
              </a:ext>
            </a:extLst>
          </p:cNvPr>
          <p:cNvSpPr/>
          <p:nvPr/>
        </p:nvSpPr>
        <p:spPr>
          <a:xfrm>
            <a:off x="2473315" y="224754"/>
            <a:ext cx="8001720" cy="893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</a:t>
            </a:r>
            <a:r>
              <a:rPr lang="en-US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WGS-84</a:t>
            </a: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, 2022</a:t>
            </a:r>
            <a:endParaRPr lang="ru-RU" sz="2500" b="0" strike="noStrike" spc="-1" dirty="0">
              <a:latin typeface="Arial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B92E1D5-A426-A635-8E45-C40328658D7D}"/>
              </a:ext>
            </a:extLst>
          </p:cNvPr>
          <p:cNvSpPr/>
          <p:nvPr/>
        </p:nvSpPr>
        <p:spPr>
          <a:xfrm>
            <a:off x="531465" y="1498827"/>
            <a:ext cx="3472962" cy="75644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Великие Луки и </a:t>
            </a:r>
          </a:p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Великолукский район</a:t>
            </a:r>
            <a:endParaRPr lang="ru-RU" sz="2200" b="0" strike="noStrike" spc="-1" dirty="0">
              <a:latin typeface="Arial"/>
            </a:endParaRPr>
          </a:p>
        </p:txBody>
      </p:sp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15C8F6AA-3BCE-368B-340E-C8B9EDE10D9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BF6107-EE98-13E1-2092-3065B74E0BFF}"/>
              </a:ext>
            </a:extLst>
          </p:cNvPr>
          <p:cNvSpPr txBox="1"/>
          <p:nvPr/>
        </p:nvSpPr>
        <p:spPr>
          <a:xfrm>
            <a:off x="617051" y="2635824"/>
            <a:ext cx="330179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Ортофотопланы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 на населенные пункты близлежащих волостей Великолукского района созданы единым покрытием с городом Великие Луки, а именно:</a:t>
            </a:r>
          </a:p>
          <a:p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Алексино,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Астратово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Болотово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Боровицы, Волково, Городище, Жестки,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Золотково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Каменка,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Куракино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Лычево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Малахово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Мордовичи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Нагорный, Никулино,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Плетеньки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Подберезье-2, Трубичино,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Шедяково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частично Баландино,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Воробецкая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Лукьянцево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Мандусово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Подберезье-1,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Торчилово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Шелково,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Фотьево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.</a:t>
            </a:r>
            <a:endParaRPr lang="ru-RU" sz="12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90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2883</TotalTime>
  <Words>2166</Words>
  <Application>Microsoft Office PowerPoint</Application>
  <PresentationFormat>Широкоэкранный</PresentationFormat>
  <Paragraphs>174</Paragraphs>
  <Slides>30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30</vt:i4>
      </vt:variant>
    </vt:vector>
  </HeadingPairs>
  <TitlesOfParts>
    <vt:vector size="41" baseType="lpstr">
      <vt:lpstr>Arial</vt:lpstr>
      <vt:lpstr>Calibri</vt:lpstr>
      <vt:lpstr>Courier New</vt:lpstr>
      <vt:lpstr>DejaVu Sans</vt:lpstr>
      <vt:lpstr>Symbol</vt:lpstr>
      <vt:lpstr>Times New Roman</vt:lpstr>
      <vt:lpstr>Times New Roman CYR</vt:lpstr>
      <vt:lpstr>Wingdings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Корниенко Светлана Александровна</dc:creator>
  <dc:description/>
  <cp:lastModifiedBy>Корниенко Светлана Александровна</cp:lastModifiedBy>
  <cp:revision>139</cp:revision>
  <dcterms:created xsi:type="dcterms:W3CDTF">2024-01-17T11:44:48Z</dcterms:created>
  <dcterms:modified xsi:type="dcterms:W3CDTF">2025-06-09T09:09:50Z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15</vt:i4>
  </property>
</Properties>
</file>